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DM Sans Bold" charset="1" panose="00000000000000000000"/>
      <p:regular r:id="rId18"/>
    </p:embeddedFont>
    <p:embeddedFont>
      <p:font typeface="DM San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jpeg" Type="http://schemas.openxmlformats.org/officeDocument/2006/relationships/image"/><Relationship Id="rId6" Target="../media/VAG4rTjeaWU.mp4" Type="http://schemas.openxmlformats.org/officeDocument/2006/relationships/video"/><Relationship Id="rId7" Target="../media/VAG4rTjeaWU.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057162">
            <a:off x="6726106" y="-2131970"/>
            <a:ext cx="12950336" cy="14550940"/>
          </a:xfrm>
          <a:custGeom>
            <a:avLst/>
            <a:gdLst/>
            <a:ahLst/>
            <a:cxnLst/>
            <a:rect r="r" b="b" t="t" l="l"/>
            <a:pathLst>
              <a:path h="14550940" w="12950336">
                <a:moveTo>
                  <a:pt x="0" y="0"/>
                </a:moveTo>
                <a:lnTo>
                  <a:pt x="12950337" y="0"/>
                </a:lnTo>
                <a:lnTo>
                  <a:pt x="12950337" y="14550940"/>
                </a:lnTo>
                <a:lnTo>
                  <a:pt x="0" y="14550940"/>
                </a:lnTo>
                <a:lnTo>
                  <a:pt x="0" y="0"/>
                </a:lnTo>
                <a:close/>
              </a:path>
            </a:pathLst>
          </a:custGeom>
          <a:blipFill>
            <a:blip r:embed="rId2"/>
            <a:stretch>
              <a:fillRect l="0" t="0" r="0" b="0"/>
            </a:stretch>
          </a:blipFill>
        </p:spPr>
      </p:sp>
      <p:sp>
        <p:nvSpPr>
          <p:cNvPr name="TextBox 3" id="3"/>
          <p:cNvSpPr txBox="true"/>
          <p:nvPr/>
        </p:nvSpPr>
        <p:spPr>
          <a:xfrm rot="0">
            <a:off x="1028700" y="2805560"/>
            <a:ext cx="12231598" cy="2006577"/>
          </a:xfrm>
          <a:prstGeom prst="rect">
            <a:avLst/>
          </a:prstGeom>
        </p:spPr>
        <p:txBody>
          <a:bodyPr anchor="t" rtlCol="false" tIns="0" lIns="0" bIns="0" rIns="0">
            <a:spAutoFit/>
          </a:bodyPr>
          <a:lstStyle/>
          <a:p>
            <a:pPr algn="just">
              <a:lnSpc>
                <a:spcPts val="7873"/>
              </a:lnSpc>
            </a:pPr>
            <a:r>
              <a:rPr lang="en-US" sz="7290" b="true">
                <a:solidFill>
                  <a:srgbClr val="FFFFFF"/>
                </a:solidFill>
                <a:latin typeface="DM Sans Bold"/>
                <a:ea typeface="DM Sans Bold"/>
                <a:cs typeface="DM Sans Bold"/>
                <a:sym typeface="DM Sans Bold"/>
              </a:rPr>
              <a:t>Social Network Intelligence Engine (SNIE)- Project</a:t>
            </a:r>
          </a:p>
        </p:txBody>
      </p:sp>
      <p:sp>
        <p:nvSpPr>
          <p:cNvPr name="TextBox 4" id="4"/>
          <p:cNvSpPr txBox="true"/>
          <p:nvPr/>
        </p:nvSpPr>
        <p:spPr>
          <a:xfrm rot="0">
            <a:off x="1517304" y="6786440"/>
            <a:ext cx="10417409" cy="2736256"/>
          </a:xfrm>
          <a:prstGeom prst="rect">
            <a:avLst/>
          </a:prstGeom>
        </p:spPr>
        <p:txBody>
          <a:bodyPr anchor="t" rtlCol="false" tIns="0" lIns="0" bIns="0" rIns="0">
            <a:spAutoFit/>
          </a:bodyPr>
          <a:lstStyle/>
          <a:p>
            <a:pPr algn="just">
              <a:lnSpc>
                <a:spcPts val="3663"/>
              </a:lnSpc>
            </a:pPr>
            <a:r>
              <a:rPr lang="en-US" sz="3392">
                <a:solidFill>
                  <a:srgbClr val="FFFFFF"/>
                </a:solidFill>
                <a:latin typeface="DM Sans"/>
                <a:ea typeface="DM Sans"/>
                <a:cs typeface="DM Sans"/>
                <a:sym typeface="DM Sans"/>
              </a:rPr>
              <a:t>Project Members : </a:t>
            </a:r>
          </a:p>
          <a:p>
            <a:pPr algn="just">
              <a:lnSpc>
                <a:spcPts val="3663"/>
              </a:lnSpc>
            </a:pPr>
            <a:r>
              <a:rPr lang="en-US" sz="3392">
                <a:solidFill>
                  <a:srgbClr val="FFFFFF"/>
                </a:solidFill>
                <a:latin typeface="DM Sans"/>
                <a:ea typeface="DM Sans"/>
                <a:cs typeface="DM Sans"/>
                <a:sym typeface="DM Sans"/>
              </a:rPr>
              <a:t>Ved Mitra Verma - B24CS1086</a:t>
            </a:r>
          </a:p>
          <a:p>
            <a:pPr algn="just">
              <a:lnSpc>
                <a:spcPts val="3663"/>
              </a:lnSpc>
            </a:pPr>
            <a:r>
              <a:rPr lang="en-US" sz="3392">
                <a:solidFill>
                  <a:srgbClr val="FFFFFF"/>
                </a:solidFill>
                <a:latin typeface="DM Sans"/>
                <a:ea typeface="DM Sans"/>
                <a:cs typeface="DM Sans"/>
                <a:sym typeface="DM Sans"/>
              </a:rPr>
              <a:t>Aditya Sharma - B24CS1119</a:t>
            </a:r>
          </a:p>
          <a:p>
            <a:pPr algn="just">
              <a:lnSpc>
                <a:spcPts val="3663"/>
              </a:lnSpc>
            </a:pPr>
            <a:r>
              <a:rPr lang="en-US" sz="3392">
                <a:solidFill>
                  <a:srgbClr val="FFFFFF"/>
                </a:solidFill>
                <a:latin typeface="DM Sans"/>
                <a:ea typeface="DM Sans"/>
                <a:cs typeface="DM Sans"/>
                <a:sym typeface="DM Sans"/>
              </a:rPr>
              <a:t>Sarse Rohan Madhav - B24EE1090</a:t>
            </a:r>
          </a:p>
          <a:p>
            <a:pPr algn="just">
              <a:lnSpc>
                <a:spcPts val="3663"/>
              </a:lnSpc>
            </a:pPr>
            <a:r>
              <a:rPr lang="en-US" sz="3392">
                <a:solidFill>
                  <a:srgbClr val="FFFFFF"/>
                </a:solidFill>
                <a:latin typeface="DM Sans"/>
                <a:ea typeface="DM Sans"/>
                <a:cs typeface="DM Sans"/>
                <a:sym typeface="DM Sans"/>
              </a:rPr>
              <a:t>Chhatrala Darsh Navneetbhai - B24EE1094</a:t>
            </a:r>
          </a:p>
          <a:p>
            <a:pPr algn="just">
              <a:lnSpc>
                <a:spcPts val="3663"/>
              </a:lnSpc>
            </a:pPr>
          </a:p>
        </p:txBody>
      </p:sp>
      <p:grpSp>
        <p:nvGrpSpPr>
          <p:cNvPr name="Group 5" id="5"/>
          <p:cNvGrpSpPr/>
          <p:nvPr/>
        </p:nvGrpSpPr>
        <p:grpSpPr>
          <a:xfrm rot="0">
            <a:off x="16463639" y="8692852"/>
            <a:ext cx="793472" cy="787812"/>
            <a:chOff x="0" y="0"/>
            <a:chExt cx="289003" cy="286941"/>
          </a:xfrm>
        </p:grpSpPr>
        <p:sp>
          <p:nvSpPr>
            <p:cNvPr name="Freeform 6" id="6"/>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FFFFFF"/>
              </a:solidFill>
              <a:prstDash val="solid"/>
              <a:round/>
            </a:ln>
          </p:spPr>
        </p:sp>
        <p:sp>
          <p:nvSpPr>
            <p:cNvPr name="TextBox 7" id="7"/>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400000">
            <a:off x="16735331" y="8904285"/>
            <a:ext cx="270061" cy="364947"/>
          </a:xfrm>
          <a:custGeom>
            <a:avLst/>
            <a:gdLst/>
            <a:ahLst/>
            <a:cxnLst/>
            <a:rect r="r" b="b" t="t" l="l"/>
            <a:pathLst>
              <a:path h="364947" w="270061">
                <a:moveTo>
                  <a:pt x="0" y="0"/>
                </a:moveTo>
                <a:lnTo>
                  <a:pt x="270061" y="0"/>
                </a:lnTo>
                <a:lnTo>
                  <a:pt x="270061" y="364947"/>
                </a:lnTo>
                <a:lnTo>
                  <a:pt x="0" y="3649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1028700" y="842016"/>
            <a:ext cx="12231598" cy="1015977"/>
          </a:xfrm>
          <a:prstGeom prst="rect">
            <a:avLst/>
          </a:prstGeom>
        </p:spPr>
        <p:txBody>
          <a:bodyPr anchor="t" rtlCol="false" tIns="0" lIns="0" bIns="0" rIns="0">
            <a:spAutoFit/>
          </a:bodyPr>
          <a:lstStyle/>
          <a:p>
            <a:pPr algn="just">
              <a:lnSpc>
                <a:spcPts val="7873"/>
              </a:lnSpc>
            </a:pPr>
            <a:r>
              <a:rPr lang="en-US" sz="7290" b="true">
                <a:solidFill>
                  <a:srgbClr val="FFFFFF"/>
                </a:solidFill>
                <a:latin typeface="DM Sans Bold"/>
                <a:ea typeface="DM Sans Bold"/>
                <a:cs typeface="DM Sans Bold"/>
                <a:sym typeface="DM Sans Bold"/>
              </a:rPr>
              <a:t>DSA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12418779" y="3983957"/>
            <a:ext cx="9272490" cy="6058108"/>
            <a:chOff x="0" y="0"/>
            <a:chExt cx="2442137" cy="1595551"/>
          </a:xfrm>
        </p:grpSpPr>
        <p:sp>
          <p:nvSpPr>
            <p:cNvPr name="Freeform 3" id="3"/>
            <p:cNvSpPr/>
            <p:nvPr/>
          </p:nvSpPr>
          <p:spPr>
            <a:xfrm flipH="false" flipV="false" rot="0">
              <a:off x="0" y="0"/>
              <a:ext cx="2442137" cy="1595551"/>
            </a:xfrm>
            <a:custGeom>
              <a:avLst/>
              <a:gdLst/>
              <a:ahLst/>
              <a:cxnLst/>
              <a:rect r="r" b="b" t="t" l="l"/>
              <a:pathLst>
                <a:path h="1595551" w="2442137">
                  <a:moveTo>
                    <a:pt x="13359" y="0"/>
                  </a:moveTo>
                  <a:lnTo>
                    <a:pt x="2428778" y="0"/>
                  </a:lnTo>
                  <a:cubicBezTo>
                    <a:pt x="2432321" y="0"/>
                    <a:pt x="2435719" y="1407"/>
                    <a:pt x="2438225" y="3913"/>
                  </a:cubicBezTo>
                  <a:cubicBezTo>
                    <a:pt x="2440730" y="6418"/>
                    <a:pt x="2442137" y="9816"/>
                    <a:pt x="2442137" y="13359"/>
                  </a:cubicBezTo>
                  <a:lnTo>
                    <a:pt x="2442137" y="1582192"/>
                  </a:lnTo>
                  <a:cubicBezTo>
                    <a:pt x="2442137" y="1589570"/>
                    <a:pt x="2436156" y="1595551"/>
                    <a:pt x="2428778" y="1595551"/>
                  </a:cubicBezTo>
                  <a:lnTo>
                    <a:pt x="13359" y="1595551"/>
                  </a:lnTo>
                  <a:cubicBezTo>
                    <a:pt x="5981" y="1595551"/>
                    <a:pt x="0" y="1589570"/>
                    <a:pt x="0" y="1582192"/>
                  </a:cubicBezTo>
                  <a:lnTo>
                    <a:pt x="0" y="13359"/>
                  </a:lnTo>
                  <a:cubicBezTo>
                    <a:pt x="0" y="5981"/>
                    <a:pt x="5981" y="0"/>
                    <a:pt x="13359" y="0"/>
                  </a:cubicBezTo>
                  <a:close/>
                </a:path>
              </a:pathLst>
            </a:custGeom>
            <a:solidFill>
              <a:srgbClr val="00C9FF"/>
            </a:solidFill>
          </p:spPr>
        </p:sp>
        <p:sp>
          <p:nvSpPr>
            <p:cNvPr name="TextBox 4" id="4"/>
            <p:cNvSpPr txBox="true"/>
            <p:nvPr/>
          </p:nvSpPr>
          <p:spPr>
            <a:xfrm>
              <a:off x="0" y="19050"/>
              <a:ext cx="2442137" cy="1576501"/>
            </a:xfrm>
            <a:prstGeom prst="rect">
              <a:avLst/>
            </a:prstGeom>
          </p:spPr>
          <p:txBody>
            <a:bodyPr anchor="ctr" rtlCol="false" tIns="50800" lIns="50800" bIns="50800" rIns="50800"/>
            <a:lstStyle/>
            <a:p>
              <a:pPr algn="ctr">
                <a:lnSpc>
                  <a:spcPts val="2616"/>
                </a:lnSpc>
              </a:pPr>
            </a:p>
          </p:txBody>
        </p:sp>
      </p:grpSp>
      <p:sp>
        <p:nvSpPr>
          <p:cNvPr name="Freeform 5" id="5"/>
          <p:cNvSpPr/>
          <p:nvPr/>
        </p:nvSpPr>
        <p:spPr>
          <a:xfrm flipH="false" flipV="false" rot="1583666">
            <a:off x="-5604751" y="-4557266"/>
            <a:ext cx="13476753" cy="15142419"/>
          </a:xfrm>
          <a:custGeom>
            <a:avLst/>
            <a:gdLst/>
            <a:ahLst/>
            <a:cxnLst/>
            <a:rect r="r" b="b" t="t" l="l"/>
            <a:pathLst>
              <a:path h="15142419" w="13476753">
                <a:moveTo>
                  <a:pt x="0" y="0"/>
                </a:moveTo>
                <a:lnTo>
                  <a:pt x="13476753" y="0"/>
                </a:lnTo>
                <a:lnTo>
                  <a:pt x="13476753" y="15142420"/>
                </a:lnTo>
                <a:lnTo>
                  <a:pt x="0" y="15142420"/>
                </a:lnTo>
                <a:lnTo>
                  <a:pt x="0" y="0"/>
                </a:lnTo>
                <a:close/>
              </a:path>
            </a:pathLst>
          </a:custGeom>
          <a:blipFill>
            <a:blip r:embed="rId2"/>
            <a:stretch>
              <a:fillRect l="0" t="0" r="0" b="0"/>
            </a:stretch>
          </a:blipFill>
        </p:spPr>
      </p:sp>
      <p:sp>
        <p:nvSpPr>
          <p:cNvPr name="TextBox 6" id="6"/>
          <p:cNvSpPr txBox="true"/>
          <p:nvPr/>
        </p:nvSpPr>
        <p:spPr>
          <a:xfrm rot="0">
            <a:off x="518165" y="152400"/>
            <a:ext cx="13478910" cy="1989584"/>
          </a:xfrm>
          <a:prstGeom prst="rect">
            <a:avLst/>
          </a:prstGeom>
        </p:spPr>
        <p:txBody>
          <a:bodyPr anchor="t" rtlCol="false" tIns="0" lIns="0" bIns="0" rIns="0">
            <a:spAutoFit/>
          </a:bodyPr>
          <a:lstStyle/>
          <a:p>
            <a:pPr algn="just">
              <a:lnSpc>
                <a:spcPts val="15227"/>
              </a:lnSpc>
            </a:pPr>
            <a:r>
              <a:rPr lang="en-US" sz="14099" b="true">
                <a:solidFill>
                  <a:srgbClr val="FFFFFF"/>
                </a:solidFill>
                <a:latin typeface="DM Sans Bold"/>
                <a:ea typeface="DM Sans Bold"/>
                <a:cs typeface="DM Sans Bold"/>
                <a:sym typeface="DM Sans Bold"/>
              </a:rPr>
              <a:t>Code Overview</a:t>
            </a:r>
          </a:p>
        </p:txBody>
      </p:sp>
      <p:sp>
        <p:nvSpPr>
          <p:cNvPr name="TextBox 7" id="7"/>
          <p:cNvSpPr txBox="true"/>
          <p:nvPr/>
        </p:nvSpPr>
        <p:spPr>
          <a:xfrm rot="0">
            <a:off x="518165" y="2185968"/>
            <a:ext cx="7207860" cy="2975859"/>
          </a:xfrm>
          <a:prstGeom prst="rect">
            <a:avLst/>
          </a:prstGeom>
        </p:spPr>
        <p:txBody>
          <a:bodyPr anchor="t" rtlCol="false" tIns="0" lIns="0" bIns="0" rIns="0">
            <a:spAutoFit/>
          </a:bodyPr>
          <a:lstStyle/>
          <a:p>
            <a:pPr algn="just">
              <a:lnSpc>
                <a:spcPts val="2987"/>
              </a:lnSpc>
            </a:pPr>
            <a:r>
              <a:rPr lang="en-US" sz="2766">
                <a:solidFill>
                  <a:srgbClr val="FFFFFF"/>
                </a:solidFill>
                <a:latin typeface="DM Sans"/>
                <a:ea typeface="DM Sans"/>
                <a:cs typeface="DM Sans"/>
                <a:sym typeface="DM Sans"/>
              </a:rPr>
              <a:t>9. CompareCost(u, v)</a:t>
            </a:r>
          </a:p>
          <a:p>
            <a:pPr algn="just">
              <a:lnSpc>
                <a:spcPts val="2987"/>
              </a:lnSpc>
            </a:pPr>
            <a:r>
              <a:rPr lang="en-US" sz="2766">
                <a:solidFill>
                  <a:srgbClr val="FFFFFF"/>
                </a:solidFill>
                <a:latin typeface="DM Sans"/>
                <a:ea typeface="DM Sans"/>
                <a:cs typeface="DM Sans"/>
                <a:sym typeface="DM Sans"/>
              </a:rPr>
              <a:t>Evaluates the impact of adding a new bridge (u, v).</a:t>
            </a:r>
          </a:p>
          <a:p>
            <a:pPr algn="just" marL="597254" indent="-298627" lvl="1">
              <a:lnSpc>
                <a:spcPts val="2987"/>
              </a:lnSpc>
              <a:buFont typeface="Arial"/>
              <a:buChar char="•"/>
            </a:pPr>
            <a:r>
              <a:rPr lang="en-US" sz="2766">
                <a:solidFill>
                  <a:srgbClr val="FFFFFF"/>
                </a:solidFill>
                <a:latin typeface="DM Sans"/>
                <a:ea typeface="DM Sans"/>
                <a:cs typeface="DM Sans"/>
                <a:sym typeface="DM Sans"/>
              </a:rPr>
              <a:t>Calculates cost before bridging</a:t>
            </a:r>
          </a:p>
          <a:p>
            <a:pPr algn="just" marL="597254" indent="-298627" lvl="1">
              <a:lnSpc>
                <a:spcPts val="2987"/>
              </a:lnSpc>
              <a:buFont typeface="Arial"/>
              <a:buChar char="•"/>
            </a:pPr>
            <a:r>
              <a:rPr lang="en-US" sz="2766">
                <a:solidFill>
                  <a:srgbClr val="FFFFFF"/>
                </a:solidFill>
                <a:latin typeface="DM Sans"/>
                <a:ea typeface="DM Sans"/>
                <a:cs typeface="DM Sans"/>
                <a:sym typeface="DM Sans"/>
              </a:rPr>
              <a:t>Temporarily adds bridge</a:t>
            </a:r>
          </a:p>
          <a:p>
            <a:pPr algn="just" marL="597254" indent="-298627" lvl="1">
              <a:lnSpc>
                <a:spcPts val="2987"/>
              </a:lnSpc>
              <a:buFont typeface="Arial"/>
              <a:buChar char="•"/>
            </a:pPr>
            <a:r>
              <a:rPr lang="en-US" sz="2766">
                <a:solidFill>
                  <a:srgbClr val="FFFFFF"/>
                </a:solidFill>
                <a:latin typeface="DM Sans"/>
                <a:ea typeface="DM Sans"/>
                <a:cs typeface="DM Sans"/>
                <a:sym typeface="DM Sans"/>
              </a:rPr>
              <a:t>Calculates cost after bridging</a:t>
            </a:r>
          </a:p>
          <a:p>
            <a:pPr algn="just" marL="597254" indent="-298627" lvl="1">
              <a:lnSpc>
                <a:spcPts val="2987"/>
              </a:lnSpc>
              <a:buFont typeface="Arial"/>
              <a:buChar char="•"/>
            </a:pPr>
            <a:r>
              <a:rPr lang="en-US" sz="2766">
                <a:solidFill>
                  <a:srgbClr val="FFFFFF"/>
                </a:solidFill>
                <a:latin typeface="DM Sans"/>
                <a:ea typeface="DM Sans"/>
                <a:cs typeface="DM Sans"/>
                <a:sym typeface="DM Sans"/>
              </a:rPr>
              <a:t>Computes % improvement</a:t>
            </a:r>
          </a:p>
          <a:p>
            <a:pPr algn="just">
              <a:lnSpc>
                <a:spcPts val="2987"/>
              </a:lnSpc>
            </a:pPr>
          </a:p>
        </p:txBody>
      </p:sp>
      <p:grpSp>
        <p:nvGrpSpPr>
          <p:cNvPr name="Group 8" id="8"/>
          <p:cNvGrpSpPr/>
          <p:nvPr/>
        </p:nvGrpSpPr>
        <p:grpSpPr>
          <a:xfrm rot="0">
            <a:off x="16465828" y="8470488"/>
            <a:ext cx="793472" cy="787812"/>
            <a:chOff x="0" y="0"/>
            <a:chExt cx="289003" cy="286941"/>
          </a:xfrm>
        </p:grpSpPr>
        <p:sp>
          <p:nvSpPr>
            <p:cNvPr name="Freeform 9" id="9"/>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sp>
        <p:sp>
          <p:nvSpPr>
            <p:cNvPr name="TextBox 10" id="10"/>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9417015">
            <a:off x="13746763" y="-4777973"/>
            <a:ext cx="6616522" cy="7434294"/>
          </a:xfrm>
          <a:custGeom>
            <a:avLst/>
            <a:gdLst/>
            <a:ahLst/>
            <a:cxnLst/>
            <a:rect r="r" b="b" t="t" l="l"/>
            <a:pathLst>
              <a:path h="7434294" w="6616522">
                <a:moveTo>
                  <a:pt x="0" y="0"/>
                </a:moveTo>
                <a:lnTo>
                  <a:pt x="6616522" y="0"/>
                </a:lnTo>
                <a:lnTo>
                  <a:pt x="6616522" y="7434295"/>
                </a:lnTo>
                <a:lnTo>
                  <a:pt x="0" y="7434295"/>
                </a:lnTo>
                <a:lnTo>
                  <a:pt x="0" y="0"/>
                </a:lnTo>
                <a:close/>
              </a:path>
            </a:pathLst>
          </a:custGeom>
          <a:blipFill>
            <a:blip r:embed="rId2"/>
            <a:stretch>
              <a:fillRect l="0" t="0" r="0" b="0"/>
            </a:stretch>
          </a:blipFill>
        </p:spPr>
      </p:sp>
      <p:sp>
        <p:nvSpPr>
          <p:cNvPr name="TextBox 13" id="13"/>
          <p:cNvSpPr txBox="true"/>
          <p:nvPr/>
        </p:nvSpPr>
        <p:spPr>
          <a:xfrm rot="0">
            <a:off x="4020800" y="5542986"/>
            <a:ext cx="7410450" cy="2892425"/>
          </a:xfrm>
          <a:prstGeom prst="rect">
            <a:avLst/>
          </a:prstGeom>
        </p:spPr>
        <p:txBody>
          <a:bodyPr anchor="t" rtlCol="false" tIns="0" lIns="0" bIns="0" rIns="0">
            <a:spAutoFit/>
          </a:bodyPr>
          <a:lstStyle/>
          <a:p>
            <a:pPr algn="l">
              <a:lnSpc>
                <a:spcPts val="3850"/>
              </a:lnSpc>
            </a:pPr>
            <a:r>
              <a:rPr lang="en-US" sz="2750">
                <a:solidFill>
                  <a:srgbClr val="FFFFFF"/>
                </a:solidFill>
                <a:latin typeface="DM Sans"/>
                <a:ea typeface="DM Sans"/>
                <a:cs typeface="DM Sans"/>
                <a:sym typeface="DM Sans"/>
              </a:rPr>
              <a:t>10. loadNodes(), loadEdges()</a:t>
            </a:r>
          </a:p>
          <a:p>
            <a:pPr algn="l">
              <a:lnSpc>
                <a:spcPts val="3850"/>
              </a:lnSpc>
            </a:pPr>
            <a:r>
              <a:rPr lang="en-US" sz="2750">
                <a:solidFill>
                  <a:srgbClr val="FFFFFF"/>
                </a:solidFill>
                <a:latin typeface="DM Sans"/>
                <a:ea typeface="DM Sans"/>
                <a:cs typeface="DM Sans"/>
                <a:sym typeface="DM Sans"/>
              </a:rPr>
              <a:t>Reads node attributes and edges from CSV files.</a:t>
            </a:r>
          </a:p>
          <a:p>
            <a:pPr algn="l">
              <a:lnSpc>
                <a:spcPts val="3850"/>
              </a:lnSpc>
            </a:pPr>
            <a:r>
              <a:rPr lang="en-US" sz="2750">
                <a:solidFill>
                  <a:srgbClr val="FFFFFF"/>
                </a:solidFill>
                <a:latin typeface="DM Sans"/>
                <a:ea typeface="DM Sans"/>
                <a:cs typeface="DM Sans"/>
                <a:sym typeface="DM Sans"/>
              </a:rPr>
              <a:t> Initializes domains, strengths, and weighted relationships.</a:t>
            </a:r>
          </a:p>
          <a:p>
            <a:pPr algn="l">
              <a:lnSpc>
                <a:spcPts val="385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695488">
            <a:off x="8757916" y="-8367023"/>
            <a:ext cx="12463164" cy="14003556"/>
          </a:xfrm>
          <a:custGeom>
            <a:avLst/>
            <a:gdLst/>
            <a:ahLst/>
            <a:cxnLst/>
            <a:rect r="r" b="b" t="t" l="l"/>
            <a:pathLst>
              <a:path h="14003556" w="12463164">
                <a:moveTo>
                  <a:pt x="0" y="0"/>
                </a:moveTo>
                <a:lnTo>
                  <a:pt x="12463164" y="0"/>
                </a:lnTo>
                <a:lnTo>
                  <a:pt x="12463164" y="14003555"/>
                </a:lnTo>
                <a:lnTo>
                  <a:pt x="0" y="14003555"/>
                </a:lnTo>
                <a:lnTo>
                  <a:pt x="0" y="0"/>
                </a:lnTo>
                <a:close/>
              </a:path>
            </a:pathLst>
          </a:custGeom>
          <a:blipFill>
            <a:blip r:embed="rId2"/>
            <a:stretch>
              <a:fillRect l="0" t="0" r="0" b="0"/>
            </a:stretch>
          </a:blipFill>
        </p:spPr>
      </p:sp>
      <p:grpSp>
        <p:nvGrpSpPr>
          <p:cNvPr name="Group 3" id="3"/>
          <p:cNvGrpSpPr/>
          <p:nvPr/>
        </p:nvGrpSpPr>
        <p:grpSpPr>
          <a:xfrm rot="0">
            <a:off x="16465828" y="8470488"/>
            <a:ext cx="793472" cy="787812"/>
            <a:chOff x="0" y="0"/>
            <a:chExt cx="289003" cy="286941"/>
          </a:xfrm>
        </p:grpSpPr>
        <p:sp>
          <p:nvSpPr>
            <p:cNvPr name="Freeform 4" id="4"/>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5400000">
            <a:off x="8948785" y="-2147254"/>
            <a:ext cx="15034087" cy="4294507"/>
            <a:chOff x="0" y="0"/>
            <a:chExt cx="3959595" cy="1131064"/>
          </a:xfrm>
        </p:grpSpPr>
        <p:sp>
          <p:nvSpPr>
            <p:cNvPr name="Freeform 8" id="8"/>
            <p:cNvSpPr/>
            <p:nvPr/>
          </p:nvSpPr>
          <p:spPr>
            <a:xfrm flipH="false" flipV="false" rot="0">
              <a:off x="0" y="0"/>
              <a:ext cx="3959595" cy="1131064"/>
            </a:xfrm>
            <a:custGeom>
              <a:avLst/>
              <a:gdLst/>
              <a:ahLst/>
              <a:cxnLst/>
              <a:rect r="r" b="b" t="t" l="l"/>
              <a:pathLst>
                <a:path h="1131064" w="3959595">
                  <a:moveTo>
                    <a:pt x="8239" y="0"/>
                  </a:moveTo>
                  <a:lnTo>
                    <a:pt x="3951355" y="0"/>
                  </a:lnTo>
                  <a:cubicBezTo>
                    <a:pt x="3953540" y="0"/>
                    <a:pt x="3955636" y="868"/>
                    <a:pt x="3957181" y="2413"/>
                  </a:cubicBezTo>
                  <a:cubicBezTo>
                    <a:pt x="3958727" y="3958"/>
                    <a:pt x="3959595" y="6054"/>
                    <a:pt x="3959595" y="8239"/>
                  </a:cubicBezTo>
                  <a:lnTo>
                    <a:pt x="3959595" y="1122824"/>
                  </a:lnTo>
                  <a:cubicBezTo>
                    <a:pt x="3959595" y="1125010"/>
                    <a:pt x="3958727" y="1127105"/>
                    <a:pt x="3957181" y="1128650"/>
                  </a:cubicBezTo>
                  <a:cubicBezTo>
                    <a:pt x="3955636" y="1130196"/>
                    <a:pt x="3953540" y="1131064"/>
                    <a:pt x="3951355" y="1131064"/>
                  </a:cubicBezTo>
                  <a:lnTo>
                    <a:pt x="8239" y="1131064"/>
                  </a:lnTo>
                  <a:cubicBezTo>
                    <a:pt x="6054" y="1131064"/>
                    <a:pt x="3958" y="1130196"/>
                    <a:pt x="2413" y="1128650"/>
                  </a:cubicBezTo>
                  <a:cubicBezTo>
                    <a:pt x="868" y="1127105"/>
                    <a:pt x="0" y="1125010"/>
                    <a:pt x="0" y="1122824"/>
                  </a:cubicBezTo>
                  <a:lnTo>
                    <a:pt x="0" y="8239"/>
                  </a:lnTo>
                  <a:cubicBezTo>
                    <a:pt x="0" y="6054"/>
                    <a:pt x="868" y="3958"/>
                    <a:pt x="2413" y="2413"/>
                  </a:cubicBezTo>
                  <a:cubicBezTo>
                    <a:pt x="3958" y="868"/>
                    <a:pt x="6054" y="0"/>
                    <a:pt x="8239" y="0"/>
                  </a:cubicBezTo>
                  <a:close/>
                </a:path>
              </a:pathLst>
            </a:custGeom>
            <a:solidFill>
              <a:srgbClr val="00C9FF"/>
            </a:solidFill>
          </p:spPr>
        </p:sp>
        <p:sp>
          <p:nvSpPr>
            <p:cNvPr name="TextBox 9" id="9"/>
            <p:cNvSpPr txBox="true"/>
            <p:nvPr/>
          </p:nvSpPr>
          <p:spPr>
            <a:xfrm>
              <a:off x="0" y="19050"/>
              <a:ext cx="3959595" cy="1112014"/>
            </a:xfrm>
            <a:prstGeom prst="rect">
              <a:avLst/>
            </a:prstGeom>
          </p:spPr>
          <p:txBody>
            <a:bodyPr anchor="ctr" rtlCol="false" tIns="50800" lIns="50800" bIns="50800" rIns="50800"/>
            <a:lstStyle/>
            <a:p>
              <a:pPr algn="ctr">
                <a:lnSpc>
                  <a:spcPts val="2616"/>
                </a:lnSpc>
              </a:pPr>
            </a:p>
          </p:txBody>
        </p:sp>
      </p:grpSp>
      <p:pic>
        <p:nvPicPr>
          <p:cNvPr name="Picture 10" id="10">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5136" r="0" b="0"/>
          <a:stretch>
            <a:fillRect/>
          </a:stretch>
        </p:blipFill>
        <p:spPr>
          <a:xfrm flipH="false" flipV="false" rot="0">
            <a:off x="308317" y="2828638"/>
            <a:ext cx="13083084" cy="6981208"/>
          </a:xfrm>
          <a:prstGeom prst="rect">
            <a:avLst/>
          </a:prstGeom>
        </p:spPr>
      </p:pic>
      <p:sp>
        <p:nvSpPr>
          <p:cNvPr name="TextBox 11" id="11"/>
          <p:cNvSpPr txBox="true"/>
          <p:nvPr/>
        </p:nvSpPr>
        <p:spPr>
          <a:xfrm rot="0">
            <a:off x="645967" y="824291"/>
            <a:ext cx="13984747" cy="1809123"/>
          </a:xfrm>
          <a:prstGeom prst="rect">
            <a:avLst/>
          </a:prstGeom>
        </p:spPr>
        <p:txBody>
          <a:bodyPr anchor="t" rtlCol="false" tIns="0" lIns="0" bIns="0" rIns="0">
            <a:spAutoFit/>
          </a:bodyPr>
          <a:lstStyle/>
          <a:p>
            <a:pPr algn="just">
              <a:lnSpc>
                <a:spcPts val="13876"/>
              </a:lnSpc>
            </a:pPr>
            <a:r>
              <a:rPr lang="en-US" sz="12848" b="true">
                <a:solidFill>
                  <a:srgbClr val="FFFFFF"/>
                </a:solidFill>
                <a:latin typeface="DM Sans Bold"/>
                <a:ea typeface="DM Sans Bold"/>
                <a:cs typeface="DM Sans Bold"/>
                <a:sym typeface="DM Sans Bold"/>
              </a:rPr>
              <a:t>Visualization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397193">
            <a:off x="-5534517" y="-4529180"/>
            <a:ext cx="9510152" cy="10685564"/>
          </a:xfrm>
          <a:custGeom>
            <a:avLst/>
            <a:gdLst/>
            <a:ahLst/>
            <a:cxnLst/>
            <a:rect r="r" b="b" t="t" l="l"/>
            <a:pathLst>
              <a:path h="10685564" w="9510152">
                <a:moveTo>
                  <a:pt x="0" y="0"/>
                </a:moveTo>
                <a:lnTo>
                  <a:pt x="9510152" y="0"/>
                </a:lnTo>
                <a:lnTo>
                  <a:pt x="9510152" y="10685565"/>
                </a:lnTo>
                <a:lnTo>
                  <a:pt x="0" y="10685565"/>
                </a:lnTo>
                <a:lnTo>
                  <a:pt x="0" y="0"/>
                </a:lnTo>
                <a:close/>
              </a:path>
            </a:pathLst>
          </a:custGeom>
          <a:blipFill>
            <a:blip r:embed="rId2"/>
            <a:stretch>
              <a:fillRect l="0" t="0" r="0" b="0"/>
            </a:stretch>
          </a:blipFill>
        </p:spPr>
      </p:sp>
      <p:sp>
        <p:nvSpPr>
          <p:cNvPr name="TextBox 3" id="3"/>
          <p:cNvSpPr txBox="true"/>
          <p:nvPr/>
        </p:nvSpPr>
        <p:spPr>
          <a:xfrm rot="0">
            <a:off x="799195" y="2209886"/>
            <a:ext cx="10998162" cy="1972732"/>
          </a:xfrm>
          <a:prstGeom prst="rect">
            <a:avLst/>
          </a:prstGeom>
        </p:spPr>
        <p:txBody>
          <a:bodyPr anchor="t" rtlCol="false" tIns="0" lIns="0" bIns="0" rIns="0">
            <a:spAutoFit/>
          </a:bodyPr>
          <a:lstStyle/>
          <a:p>
            <a:pPr algn="just">
              <a:lnSpc>
                <a:spcPts val="15107"/>
              </a:lnSpc>
            </a:pPr>
            <a:r>
              <a:rPr lang="en-US" sz="13988" b="true">
                <a:solidFill>
                  <a:srgbClr val="FFFFFF"/>
                </a:solidFill>
                <a:latin typeface="DM Sans Bold"/>
                <a:ea typeface="DM Sans Bold"/>
                <a:cs typeface="DM Sans Bold"/>
                <a:sym typeface="DM Sans Bold"/>
              </a:rPr>
              <a:t>Thanks</a:t>
            </a:r>
          </a:p>
        </p:txBody>
      </p:sp>
      <p:sp>
        <p:nvSpPr>
          <p:cNvPr name="Freeform 4" id="4"/>
          <p:cNvSpPr/>
          <p:nvPr/>
        </p:nvSpPr>
        <p:spPr>
          <a:xfrm flipH="false" flipV="false" rot="4677225">
            <a:off x="8946590" y="-2131970"/>
            <a:ext cx="12950336" cy="14550940"/>
          </a:xfrm>
          <a:custGeom>
            <a:avLst/>
            <a:gdLst/>
            <a:ahLst/>
            <a:cxnLst/>
            <a:rect r="r" b="b" t="t" l="l"/>
            <a:pathLst>
              <a:path h="14550940" w="12950336">
                <a:moveTo>
                  <a:pt x="0" y="0"/>
                </a:moveTo>
                <a:lnTo>
                  <a:pt x="12950337" y="0"/>
                </a:lnTo>
                <a:lnTo>
                  <a:pt x="12950337" y="14550940"/>
                </a:lnTo>
                <a:lnTo>
                  <a:pt x="0" y="1455094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7632" y="0"/>
                  </a:moveTo>
                  <a:lnTo>
                    <a:pt x="4267094" y="0"/>
                  </a:lnTo>
                  <a:cubicBezTo>
                    <a:pt x="4271309" y="0"/>
                    <a:pt x="4274726" y="3417"/>
                    <a:pt x="4274726" y="7632"/>
                  </a:cubicBezTo>
                  <a:lnTo>
                    <a:pt x="4274726" y="2159835"/>
                  </a:lnTo>
                  <a:cubicBezTo>
                    <a:pt x="4274726" y="2164050"/>
                    <a:pt x="4271309" y="2167467"/>
                    <a:pt x="4267094" y="2167467"/>
                  </a:cubicBezTo>
                  <a:lnTo>
                    <a:pt x="7632" y="2167467"/>
                  </a:lnTo>
                  <a:cubicBezTo>
                    <a:pt x="3417" y="2167467"/>
                    <a:pt x="0" y="2164050"/>
                    <a:pt x="0" y="2159835"/>
                  </a:cubicBezTo>
                  <a:lnTo>
                    <a:pt x="0" y="7632"/>
                  </a:lnTo>
                  <a:cubicBezTo>
                    <a:pt x="0" y="3417"/>
                    <a:pt x="3417" y="0"/>
                    <a:pt x="7632" y="0"/>
                  </a:cubicBezTo>
                  <a:close/>
                </a:path>
              </a:pathLst>
            </a:custGeom>
            <a:solidFill>
              <a:srgbClr val="00C9FF"/>
            </a:solidFill>
          </p:spPr>
        </p:sp>
        <p:sp>
          <p:nvSpPr>
            <p:cNvPr name="TextBox 4" id="4"/>
            <p:cNvSpPr txBox="true"/>
            <p:nvPr/>
          </p:nvSpPr>
          <p:spPr>
            <a:xfrm>
              <a:off x="0" y="19050"/>
              <a:ext cx="4274726" cy="2148417"/>
            </a:xfrm>
            <a:prstGeom prst="rect">
              <a:avLst/>
            </a:prstGeom>
          </p:spPr>
          <p:txBody>
            <a:bodyPr anchor="ctr" rtlCol="false" tIns="50800" lIns="50800" bIns="50800" rIns="50800"/>
            <a:lstStyle/>
            <a:p>
              <a:pPr algn="ctr">
                <a:lnSpc>
                  <a:spcPts val="2616"/>
                </a:lnSpc>
              </a:pPr>
            </a:p>
          </p:txBody>
        </p:sp>
      </p:grpSp>
      <p:sp>
        <p:nvSpPr>
          <p:cNvPr name="TextBox 5" id="5"/>
          <p:cNvSpPr txBox="true"/>
          <p:nvPr/>
        </p:nvSpPr>
        <p:spPr>
          <a:xfrm rot="0">
            <a:off x="1277222" y="1538117"/>
            <a:ext cx="12231598" cy="3383508"/>
          </a:xfrm>
          <a:prstGeom prst="rect">
            <a:avLst/>
          </a:prstGeom>
        </p:spPr>
        <p:txBody>
          <a:bodyPr anchor="t" rtlCol="false" tIns="0" lIns="0" bIns="0" rIns="0">
            <a:spAutoFit/>
          </a:bodyPr>
          <a:lstStyle/>
          <a:p>
            <a:pPr algn="just">
              <a:lnSpc>
                <a:spcPts val="12869"/>
              </a:lnSpc>
            </a:pPr>
            <a:r>
              <a:rPr lang="en-US" sz="13988" b="true">
                <a:solidFill>
                  <a:srgbClr val="000000"/>
                </a:solidFill>
                <a:latin typeface="DM Sans Bold"/>
                <a:ea typeface="DM Sans Bold"/>
                <a:cs typeface="DM Sans Bold"/>
                <a:sym typeface="DM Sans Bold"/>
              </a:rPr>
              <a:t>Problem Statement</a:t>
            </a:r>
          </a:p>
        </p:txBody>
      </p:sp>
      <p:sp>
        <p:nvSpPr>
          <p:cNvPr name="TextBox 6" id="6"/>
          <p:cNvSpPr txBox="true"/>
          <p:nvPr/>
        </p:nvSpPr>
        <p:spPr>
          <a:xfrm rot="0">
            <a:off x="1277222" y="4959725"/>
            <a:ext cx="12510706" cy="4074654"/>
          </a:xfrm>
          <a:prstGeom prst="rect">
            <a:avLst/>
          </a:prstGeom>
        </p:spPr>
        <p:txBody>
          <a:bodyPr anchor="t" rtlCol="false" tIns="0" lIns="0" bIns="0" rIns="0">
            <a:spAutoFit/>
          </a:bodyPr>
          <a:lstStyle/>
          <a:p>
            <a:pPr algn="just">
              <a:lnSpc>
                <a:spcPts val="2987"/>
              </a:lnSpc>
            </a:pPr>
            <a:r>
              <a:rPr lang="en-US" sz="2766">
                <a:solidFill>
                  <a:srgbClr val="000000"/>
                </a:solidFill>
                <a:latin typeface="DM Sans"/>
                <a:ea typeface="DM Sans"/>
                <a:cs typeface="DM Sans"/>
                <a:sym typeface="DM Sans"/>
              </a:rPr>
              <a:t>Modern social and professional networks are increasingly large, complex, and dynamic, making it difficult to understand structural patterns, identify key influencers, or optimize connectivity for efficient information flow. Existing analytical systems often focus on isolated tasks—such as community detection, centrality analysis, or recommendation—without providing a unified framework that links structural intelligence with real-time optimization.</a:t>
            </a:r>
          </a:p>
          <a:p>
            <a:pPr algn="just">
              <a:lnSpc>
                <a:spcPts val="2987"/>
              </a:lnSpc>
            </a:pPr>
            <a:r>
              <a:rPr lang="en-US" sz="2766">
                <a:solidFill>
                  <a:srgbClr val="000000"/>
                </a:solidFill>
                <a:latin typeface="DM Sans"/>
                <a:ea typeface="DM Sans"/>
                <a:cs typeface="DM Sans"/>
                <a:sym typeface="DM Sans"/>
              </a:rPr>
              <a:t> There is a need for an integrated system that can analyze network structure, infer meaningful relationships, and recommend connections that enhance cohesiveness, reduce fragmentation, and improve the overall efficiency of information spread.</a:t>
            </a:r>
          </a:p>
        </p:txBody>
      </p:sp>
      <p:grpSp>
        <p:nvGrpSpPr>
          <p:cNvPr name="Group 7" id="7"/>
          <p:cNvGrpSpPr/>
          <p:nvPr/>
        </p:nvGrpSpPr>
        <p:grpSpPr>
          <a:xfrm rot="0">
            <a:off x="15951447" y="8083268"/>
            <a:ext cx="793472" cy="787812"/>
            <a:chOff x="0" y="0"/>
            <a:chExt cx="289003" cy="286941"/>
          </a:xfrm>
        </p:grpSpPr>
        <p:sp>
          <p:nvSpPr>
            <p:cNvPr name="Freeform 8" id="8"/>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sp>
        <p:sp>
          <p:nvSpPr>
            <p:cNvPr name="TextBox 9" id="9"/>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5400000">
            <a:off x="16223139" y="8294700"/>
            <a:ext cx="270061" cy="364947"/>
          </a:xfrm>
          <a:custGeom>
            <a:avLst/>
            <a:gdLst/>
            <a:ahLst/>
            <a:cxnLst/>
            <a:rect r="r" b="b" t="t" l="l"/>
            <a:pathLst>
              <a:path h="364947" w="270061">
                <a:moveTo>
                  <a:pt x="0" y="0"/>
                </a:moveTo>
                <a:lnTo>
                  <a:pt x="270061" y="0"/>
                </a:lnTo>
                <a:lnTo>
                  <a:pt x="270061" y="364947"/>
                </a:lnTo>
                <a:lnTo>
                  <a:pt x="0" y="3649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52564" y="-420223"/>
            <a:ext cx="8528549" cy="12744161"/>
          </a:xfrm>
          <a:custGeom>
            <a:avLst/>
            <a:gdLst/>
            <a:ahLst/>
            <a:cxnLst/>
            <a:rect r="r" b="b" t="t" l="l"/>
            <a:pathLst>
              <a:path h="12744161" w="8528549">
                <a:moveTo>
                  <a:pt x="0" y="0"/>
                </a:moveTo>
                <a:lnTo>
                  <a:pt x="8528549" y="0"/>
                </a:lnTo>
                <a:lnTo>
                  <a:pt x="8528549" y="12744162"/>
                </a:lnTo>
                <a:lnTo>
                  <a:pt x="0" y="12744162"/>
                </a:lnTo>
                <a:lnTo>
                  <a:pt x="0" y="0"/>
                </a:lnTo>
                <a:close/>
              </a:path>
            </a:pathLst>
          </a:custGeom>
          <a:blipFill>
            <a:blip r:embed="rId2"/>
            <a:stretch>
              <a:fillRect l="0" t="0" r="-32992" b="0"/>
            </a:stretch>
          </a:blipFill>
        </p:spPr>
      </p:sp>
      <p:grpSp>
        <p:nvGrpSpPr>
          <p:cNvPr name="Group 3" id="3"/>
          <p:cNvGrpSpPr/>
          <p:nvPr/>
        </p:nvGrpSpPr>
        <p:grpSpPr>
          <a:xfrm rot="0">
            <a:off x="6423650" y="0"/>
            <a:ext cx="11864350" cy="10287000"/>
            <a:chOff x="0" y="0"/>
            <a:chExt cx="3124767" cy="2709333"/>
          </a:xfrm>
        </p:grpSpPr>
        <p:sp>
          <p:nvSpPr>
            <p:cNvPr name="Freeform 4" id="4"/>
            <p:cNvSpPr/>
            <p:nvPr/>
          </p:nvSpPr>
          <p:spPr>
            <a:xfrm flipH="false" flipV="false" rot="0">
              <a:off x="0" y="0"/>
              <a:ext cx="3124767" cy="2709333"/>
            </a:xfrm>
            <a:custGeom>
              <a:avLst/>
              <a:gdLst/>
              <a:ahLst/>
              <a:cxnLst/>
              <a:rect r="r" b="b" t="t" l="l"/>
              <a:pathLst>
                <a:path h="2709333" w="3124767">
                  <a:moveTo>
                    <a:pt x="0" y="0"/>
                  </a:moveTo>
                  <a:lnTo>
                    <a:pt x="3124767" y="0"/>
                  </a:lnTo>
                  <a:lnTo>
                    <a:pt x="3124767" y="2709333"/>
                  </a:lnTo>
                  <a:lnTo>
                    <a:pt x="0" y="2709333"/>
                  </a:lnTo>
                  <a:close/>
                </a:path>
              </a:pathLst>
            </a:custGeom>
            <a:solidFill>
              <a:srgbClr val="00C9FF"/>
            </a:solidFill>
          </p:spPr>
        </p:sp>
        <p:sp>
          <p:nvSpPr>
            <p:cNvPr name="TextBox 5" id="5"/>
            <p:cNvSpPr txBox="true"/>
            <p:nvPr/>
          </p:nvSpPr>
          <p:spPr>
            <a:xfrm>
              <a:off x="0" y="19050"/>
              <a:ext cx="3124767" cy="2690283"/>
            </a:xfrm>
            <a:prstGeom prst="rect">
              <a:avLst/>
            </a:prstGeom>
          </p:spPr>
          <p:txBody>
            <a:bodyPr anchor="ctr" rtlCol="false" tIns="50800" lIns="50800" bIns="50800" rIns="50800"/>
            <a:lstStyle/>
            <a:p>
              <a:pPr algn="ctr">
                <a:lnSpc>
                  <a:spcPts val="2616"/>
                </a:lnSpc>
              </a:pPr>
            </a:p>
          </p:txBody>
        </p:sp>
      </p:grpSp>
      <p:sp>
        <p:nvSpPr>
          <p:cNvPr name="TextBox 6" id="6"/>
          <p:cNvSpPr txBox="true"/>
          <p:nvPr/>
        </p:nvSpPr>
        <p:spPr>
          <a:xfrm rot="0">
            <a:off x="7019953" y="305743"/>
            <a:ext cx="6135978" cy="2290380"/>
          </a:xfrm>
          <a:prstGeom prst="rect">
            <a:avLst/>
          </a:prstGeom>
        </p:spPr>
        <p:txBody>
          <a:bodyPr anchor="t" rtlCol="false" tIns="0" lIns="0" bIns="0" rIns="0">
            <a:spAutoFit/>
          </a:bodyPr>
          <a:lstStyle/>
          <a:p>
            <a:pPr algn="just">
              <a:lnSpc>
                <a:spcPts val="8731"/>
              </a:lnSpc>
            </a:pPr>
            <a:r>
              <a:rPr lang="en-US" sz="9490" b="true">
                <a:solidFill>
                  <a:srgbClr val="000000"/>
                </a:solidFill>
                <a:latin typeface="DM Sans Bold"/>
                <a:ea typeface="DM Sans Bold"/>
                <a:cs typeface="DM Sans Bold"/>
                <a:sym typeface="DM Sans Bold"/>
              </a:rPr>
              <a:t>Project Overview</a:t>
            </a:r>
          </a:p>
        </p:txBody>
      </p:sp>
      <p:sp>
        <p:nvSpPr>
          <p:cNvPr name="TextBox 7" id="7"/>
          <p:cNvSpPr txBox="true"/>
          <p:nvPr/>
        </p:nvSpPr>
        <p:spPr>
          <a:xfrm rot="0">
            <a:off x="7019953" y="2567548"/>
            <a:ext cx="10671744" cy="5123330"/>
          </a:xfrm>
          <a:prstGeom prst="rect">
            <a:avLst/>
          </a:prstGeom>
        </p:spPr>
        <p:txBody>
          <a:bodyPr anchor="t" rtlCol="false" tIns="0" lIns="0" bIns="0" rIns="0">
            <a:spAutoFit/>
          </a:bodyPr>
          <a:lstStyle/>
          <a:p>
            <a:pPr algn="just">
              <a:lnSpc>
                <a:spcPts val="3677"/>
              </a:lnSpc>
            </a:pPr>
            <a:r>
              <a:rPr lang="en-US" sz="2807">
                <a:solidFill>
                  <a:srgbClr val="000000"/>
                </a:solidFill>
                <a:latin typeface="DM Sans"/>
                <a:ea typeface="DM Sans"/>
                <a:cs typeface="DM Sans"/>
                <a:sym typeface="DM Sans"/>
              </a:rPr>
              <a:t>The Social Network Intelligence Engine (SNIE) is an analytical framework designed to understand, interpret, and optimize connectivity within social, professional, or collaborative networks. In this system, nodes represent individuals or entities, while edges capture the strength and semantics of their relationships. SNIE integrates graph-theoretic analysis, influence scoring, and weighted relationship modeling to detect communities, identify key connectors, reveal structural gaps, and recommend impactful local and cross-community links. Through this unified approach, the engine enhances network cohesiveness and improves overall information flow.</a:t>
            </a:r>
          </a:p>
        </p:txBody>
      </p:sp>
      <p:grpSp>
        <p:nvGrpSpPr>
          <p:cNvPr name="Group 8" id="8"/>
          <p:cNvGrpSpPr/>
          <p:nvPr/>
        </p:nvGrpSpPr>
        <p:grpSpPr>
          <a:xfrm rot="0">
            <a:off x="16465828" y="8470488"/>
            <a:ext cx="793472" cy="787812"/>
            <a:chOff x="0" y="0"/>
            <a:chExt cx="289003" cy="286941"/>
          </a:xfrm>
        </p:grpSpPr>
        <p:sp>
          <p:nvSpPr>
            <p:cNvPr name="Freeform 9" id="9"/>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sp>
        <p:sp>
          <p:nvSpPr>
            <p:cNvPr name="TextBox 10" id="10"/>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77456" y="3745669"/>
            <a:ext cx="5051342" cy="7488421"/>
            <a:chOff x="0" y="0"/>
            <a:chExt cx="1330395" cy="1972259"/>
          </a:xfrm>
        </p:grpSpPr>
        <p:sp>
          <p:nvSpPr>
            <p:cNvPr name="Freeform 3" id="3"/>
            <p:cNvSpPr/>
            <p:nvPr/>
          </p:nvSpPr>
          <p:spPr>
            <a:xfrm flipH="false" flipV="false" rot="0">
              <a:off x="0" y="0"/>
              <a:ext cx="1330395" cy="1972259"/>
            </a:xfrm>
            <a:custGeom>
              <a:avLst/>
              <a:gdLst/>
              <a:ahLst/>
              <a:cxnLst/>
              <a:rect r="r" b="b" t="t" l="l"/>
              <a:pathLst>
                <a:path h="1972259" w="1330395">
                  <a:moveTo>
                    <a:pt x="24522" y="0"/>
                  </a:moveTo>
                  <a:lnTo>
                    <a:pt x="1305872" y="0"/>
                  </a:lnTo>
                  <a:cubicBezTo>
                    <a:pt x="1312376" y="0"/>
                    <a:pt x="1318613" y="2584"/>
                    <a:pt x="1323212" y="7182"/>
                  </a:cubicBezTo>
                  <a:cubicBezTo>
                    <a:pt x="1327811" y="11781"/>
                    <a:pt x="1330395" y="18019"/>
                    <a:pt x="1330395" y="24522"/>
                  </a:cubicBezTo>
                  <a:lnTo>
                    <a:pt x="1330395" y="1947737"/>
                  </a:lnTo>
                  <a:cubicBezTo>
                    <a:pt x="1330395" y="1954240"/>
                    <a:pt x="1327811" y="1960478"/>
                    <a:pt x="1323212" y="1965077"/>
                  </a:cubicBezTo>
                  <a:cubicBezTo>
                    <a:pt x="1318613" y="1969676"/>
                    <a:pt x="1312376" y="1972259"/>
                    <a:pt x="1305872" y="1972259"/>
                  </a:cubicBezTo>
                  <a:lnTo>
                    <a:pt x="24522" y="1972259"/>
                  </a:lnTo>
                  <a:cubicBezTo>
                    <a:pt x="18019" y="1972259"/>
                    <a:pt x="11781" y="1969676"/>
                    <a:pt x="7182" y="1965077"/>
                  </a:cubicBezTo>
                  <a:cubicBezTo>
                    <a:pt x="2584" y="1960478"/>
                    <a:pt x="0" y="1954240"/>
                    <a:pt x="0" y="1947737"/>
                  </a:cubicBezTo>
                  <a:lnTo>
                    <a:pt x="0" y="24522"/>
                  </a:lnTo>
                  <a:cubicBezTo>
                    <a:pt x="0" y="18019"/>
                    <a:pt x="2584" y="11781"/>
                    <a:pt x="7182" y="7182"/>
                  </a:cubicBezTo>
                  <a:cubicBezTo>
                    <a:pt x="11781" y="2584"/>
                    <a:pt x="18019" y="0"/>
                    <a:pt x="24522" y="0"/>
                  </a:cubicBezTo>
                  <a:close/>
                </a:path>
              </a:pathLst>
            </a:custGeom>
            <a:solidFill>
              <a:srgbClr val="00C9FF"/>
            </a:solidFill>
          </p:spPr>
        </p:sp>
        <p:sp>
          <p:nvSpPr>
            <p:cNvPr name="TextBox 4" id="4"/>
            <p:cNvSpPr txBox="true"/>
            <p:nvPr/>
          </p:nvSpPr>
          <p:spPr>
            <a:xfrm>
              <a:off x="0" y="19050"/>
              <a:ext cx="1330395" cy="1953209"/>
            </a:xfrm>
            <a:prstGeom prst="rect">
              <a:avLst/>
            </a:prstGeom>
          </p:spPr>
          <p:txBody>
            <a:bodyPr anchor="ctr" rtlCol="false" tIns="50800" lIns="50800" bIns="50800" rIns="50800"/>
            <a:lstStyle/>
            <a:p>
              <a:pPr algn="ctr">
                <a:lnSpc>
                  <a:spcPts val="2616"/>
                </a:lnSpc>
              </a:pPr>
            </a:p>
          </p:txBody>
        </p:sp>
      </p:grpSp>
      <p:sp>
        <p:nvSpPr>
          <p:cNvPr name="Freeform 5" id="5"/>
          <p:cNvSpPr/>
          <p:nvPr/>
        </p:nvSpPr>
        <p:spPr>
          <a:xfrm flipH="false" flipV="false" rot="-9676150">
            <a:off x="8420128" y="-6101311"/>
            <a:ext cx="12463164" cy="14003556"/>
          </a:xfrm>
          <a:custGeom>
            <a:avLst/>
            <a:gdLst/>
            <a:ahLst/>
            <a:cxnLst/>
            <a:rect r="r" b="b" t="t" l="l"/>
            <a:pathLst>
              <a:path h="14003556" w="12463164">
                <a:moveTo>
                  <a:pt x="0" y="0"/>
                </a:moveTo>
                <a:lnTo>
                  <a:pt x="12463164" y="0"/>
                </a:lnTo>
                <a:lnTo>
                  <a:pt x="12463164" y="14003556"/>
                </a:lnTo>
                <a:lnTo>
                  <a:pt x="0" y="14003556"/>
                </a:lnTo>
                <a:lnTo>
                  <a:pt x="0" y="0"/>
                </a:lnTo>
                <a:close/>
              </a:path>
            </a:pathLst>
          </a:custGeom>
          <a:blipFill>
            <a:blip r:embed="rId2"/>
            <a:stretch>
              <a:fillRect l="0" t="0" r="0" b="0"/>
            </a:stretch>
          </a:blipFill>
        </p:spPr>
      </p:sp>
      <p:sp>
        <p:nvSpPr>
          <p:cNvPr name="TextBox 6" id="6"/>
          <p:cNvSpPr txBox="true"/>
          <p:nvPr/>
        </p:nvSpPr>
        <p:spPr>
          <a:xfrm rot="0">
            <a:off x="405615" y="142875"/>
            <a:ext cx="10350062" cy="3461792"/>
          </a:xfrm>
          <a:prstGeom prst="rect">
            <a:avLst/>
          </a:prstGeom>
        </p:spPr>
        <p:txBody>
          <a:bodyPr anchor="t" rtlCol="false" tIns="0" lIns="0" bIns="0" rIns="0">
            <a:spAutoFit/>
          </a:bodyPr>
          <a:lstStyle/>
          <a:p>
            <a:pPr algn="just">
              <a:lnSpc>
                <a:spcPts val="13489"/>
              </a:lnSpc>
            </a:pPr>
            <a:r>
              <a:rPr lang="en-US" sz="12490" b="true">
                <a:solidFill>
                  <a:srgbClr val="FFFFFF"/>
                </a:solidFill>
                <a:latin typeface="DM Sans Bold"/>
                <a:ea typeface="DM Sans Bold"/>
                <a:cs typeface="DM Sans Bold"/>
                <a:sym typeface="DM Sans Bold"/>
              </a:rPr>
              <a:t>Key Features of SNIE</a:t>
            </a:r>
          </a:p>
        </p:txBody>
      </p:sp>
      <p:sp>
        <p:nvSpPr>
          <p:cNvPr name="TextBox 7" id="7"/>
          <p:cNvSpPr txBox="true"/>
          <p:nvPr/>
        </p:nvSpPr>
        <p:spPr>
          <a:xfrm rot="0">
            <a:off x="4633206" y="4175260"/>
            <a:ext cx="8298221" cy="5947659"/>
          </a:xfrm>
          <a:prstGeom prst="rect">
            <a:avLst/>
          </a:prstGeom>
        </p:spPr>
        <p:txBody>
          <a:bodyPr anchor="t" rtlCol="false" tIns="0" lIns="0" bIns="0" rIns="0">
            <a:spAutoFit/>
          </a:bodyPr>
          <a:lstStyle/>
          <a:p>
            <a:pPr algn="just" marL="597254" indent="-298627" lvl="1">
              <a:lnSpc>
                <a:spcPts val="2987"/>
              </a:lnSpc>
              <a:buFont typeface="Arial"/>
              <a:buChar char="•"/>
            </a:pPr>
            <a:r>
              <a:rPr lang="en-US" b="true" sz="2766">
                <a:solidFill>
                  <a:srgbClr val="FFFFFF"/>
                </a:solidFill>
                <a:latin typeface="DM Sans Bold"/>
                <a:ea typeface="DM Sans Bold"/>
                <a:cs typeface="DM Sans Bold"/>
                <a:sym typeface="DM Sans Bold"/>
              </a:rPr>
              <a:t>Offline Structural Intelligence:</a:t>
            </a:r>
            <a:r>
              <a:rPr lang="en-US" sz="2766">
                <a:solidFill>
                  <a:srgbClr val="FFFFFF"/>
                </a:solidFill>
                <a:latin typeface="DM Sans"/>
                <a:ea typeface="DM Sans"/>
                <a:cs typeface="DM Sans"/>
                <a:sym typeface="DM Sans"/>
              </a:rPr>
              <a:t> Community detection and Betweenness Centrality (BC)</a:t>
            </a:r>
          </a:p>
          <a:p>
            <a:pPr algn="just">
              <a:lnSpc>
                <a:spcPts val="2987"/>
              </a:lnSpc>
            </a:pPr>
          </a:p>
          <a:p>
            <a:pPr algn="just" marL="597254" indent="-298627" lvl="1">
              <a:lnSpc>
                <a:spcPts val="2987"/>
              </a:lnSpc>
              <a:buFont typeface="Arial"/>
              <a:buChar char="•"/>
            </a:pPr>
            <a:r>
              <a:rPr lang="en-US" b="true" sz="2766">
                <a:solidFill>
                  <a:srgbClr val="FFFFFF"/>
                </a:solidFill>
                <a:latin typeface="DM Sans Bold"/>
                <a:ea typeface="DM Sans Bold"/>
                <a:cs typeface="DM Sans Bold"/>
                <a:sym typeface="DM Sans Bold"/>
              </a:rPr>
              <a:t>Real-Time Local Intelligence:</a:t>
            </a:r>
            <a:r>
              <a:rPr lang="en-US" sz="2766">
                <a:solidFill>
                  <a:srgbClr val="FFFFFF"/>
                </a:solidFill>
                <a:latin typeface="DM Sans"/>
                <a:ea typeface="DM Sans"/>
                <a:cs typeface="DM Sans"/>
                <a:sym typeface="DM Sans"/>
              </a:rPr>
              <a:t> Weighted Dijkstra paths and semantic scoring</a:t>
            </a:r>
          </a:p>
          <a:p>
            <a:pPr algn="just">
              <a:lnSpc>
                <a:spcPts val="2987"/>
              </a:lnSpc>
            </a:pPr>
          </a:p>
          <a:p>
            <a:pPr algn="just" marL="597254" indent="-298627" lvl="1">
              <a:lnSpc>
                <a:spcPts val="2987"/>
              </a:lnSpc>
              <a:buFont typeface="Arial"/>
              <a:buChar char="•"/>
            </a:pPr>
            <a:r>
              <a:rPr lang="en-US" b="true" sz="2766">
                <a:solidFill>
                  <a:srgbClr val="FFFFFF"/>
                </a:solidFill>
                <a:latin typeface="DM Sans Bold"/>
                <a:ea typeface="DM Sans Bold"/>
                <a:cs typeface="DM Sans Bold"/>
                <a:sym typeface="DM Sans Bold"/>
              </a:rPr>
              <a:t>Global Optimization:</a:t>
            </a:r>
            <a:r>
              <a:rPr lang="en-US" sz="2766">
                <a:solidFill>
                  <a:srgbClr val="FFFFFF"/>
                </a:solidFill>
                <a:latin typeface="DM Sans"/>
                <a:ea typeface="DM Sans"/>
                <a:cs typeface="DM Sans"/>
                <a:sym typeface="DM Sans"/>
              </a:rPr>
              <a:t> Cross-community bridge recommendations</a:t>
            </a:r>
          </a:p>
          <a:p>
            <a:pPr algn="just">
              <a:lnSpc>
                <a:spcPts val="2987"/>
              </a:lnSpc>
            </a:pPr>
          </a:p>
          <a:p>
            <a:pPr algn="just" marL="597254" indent="-298627" lvl="1">
              <a:lnSpc>
                <a:spcPts val="2987"/>
              </a:lnSpc>
              <a:buFont typeface="Arial"/>
              <a:buChar char="•"/>
            </a:pPr>
            <a:r>
              <a:rPr lang="en-US" b="true" sz="2766">
                <a:solidFill>
                  <a:srgbClr val="FFFFFF"/>
                </a:solidFill>
                <a:latin typeface="DM Sans Bold"/>
                <a:ea typeface="DM Sans Bold"/>
                <a:cs typeface="DM Sans Bold"/>
                <a:sym typeface="DM Sans Bold"/>
              </a:rPr>
              <a:t>Visualization:</a:t>
            </a:r>
            <a:r>
              <a:rPr lang="en-US" sz="2766">
                <a:solidFill>
                  <a:srgbClr val="FFFFFF"/>
                </a:solidFill>
                <a:latin typeface="DM Sans"/>
                <a:ea typeface="DM Sans"/>
                <a:cs typeface="DM Sans"/>
                <a:sym typeface="DM Sans"/>
              </a:rPr>
              <a:t> Communities, influence, weighted ties, and bridge simulations</a:t>
            </a:r>
          </a:p>
          <a:p>
            <a:pPr algn="just">
              <a:lnSpc>
                <a:spcPts val="2987"/>
              </a:lnSpc>
            </a:pPr>
          </a:p>
          <a:p>
            <a:pPr algn="just" marL="597254" indent="-298627" lvl="1">
              <a:lnSpc>
                <a:spcPts val="2987"/>
              </a:lnSpc>
              <a:buFont typeface="Arial"/>
              <a:buChar char="•"/>
            </a:pPr>
            <a:r>
              <a:rPr lang="en-US" b="true" sz="2766">
                <a:solidFill>
                  <a:srgbClr val="FFFFFF"/>
                </a:solidFill>
                <a:latin typeface="DM Sans Bold"/>
                <a:ea typeface="DM Sans Bold"/>
                <a:cs typeface="DM Sans Bold"/>
                <a:sym typeface="DM Sans Bold"/>
              </a:rPr>
              <a:t>Information Spread Simulation (Addendum):</a:t>
            </a:r>
            <a:r>
              <a:rPr lang="en-US" sz="2766">
                <a:solidFill>
                  <a:srgbClr val="FFFFFF"/>
                </a:solidFill>
                <a:latin typeface="DM Sans"/>
                <a:ea typeface="DM Sans"/>
                <a:cs typeface="DM Sans"/>
                <a:sym typeface="DM Sans"/>
              </a:rPr>
              <a:t> Pre- and post-bridge cost measurement</a:t>
            </a:r>
          </a:p>
          <a:p>
            <a:pPr algn="just">
              <a:lnSpc>
                <a:spcPts val="2987"/>
              </a:lnSpc>
            </a:pPr>
          </a:p>
          <a:p>
            <a:pPr algn="just">
              <a:lnSpc>
                <a:spcPts val="2987"/>
              </a:lnSpc>
            </a:pPr>
          </a:p>
        </p:txBody>
      </p:sp>
      <p:grpSp>
        <p:nvGrpSpPr>
          <p:cNvPr name="Group 8" id="8"/>
          <p:cNvGrpSpPr/>
          <p:nvPr/>
        </p:nvGrpSpPr>
        <p:grpSpPr>
          <a:xfrm rot="0">
            <a:off x="16465828" y="8470488"/>
            <a:ext cx="793472" cy="787812"/>
            <a:chOff x="0" y="0"/>
            <a:chExt cx="289003" cy="286941"/>
          </a:xfrm>
        </p:grpSpPr>
        <p:sp>
          <p:nvSpPr>
            <p:cNvPr name="Freeform 9" id="9"/>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FFFFFF"/>
              </a:solidFill>
              <a:prstDash val="solid"/>
              <a:round/>
            </a:ln>
          </p:spPr>
        </p:sp>
        <p:sp>
          <p:nvSpPr>
            <p:cNvPr name="TextBox 10" id="10"/>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057162">
            <a:off x="-2971560" y="-3968463"/>
            <a:ext cx="12463164" cy="14003556"/>
          </a:xfrm>
          <a:custGeom>
            <a:avLst/>
            <a:gdLst/>
            <a:ahLst/>
            <a:cxnLst/>
            <a:rect r="r" b="b" t="t" l="l"/>
            <a:pathLst>
              <a:path h="14003556" w="12463164">
                <a:moveTo>
                  <a:pt x="0" y="0"/>
                </a:moveTo>
                <a:lnTo>
                  <a:pt x="12463165" y="0"/>
                </a:lnTo>
                <a:lnTo>
                  <a:pt x="12463165" y="14003556"/>
                </a:lnTo>
                <a:lnTo>
                  <a:pt x="0" y="14003556"/>
                </a:lnTo>
                <a:lnTo>
                  <a:pt x="0" y="0"/>
                </a:lnTo>
                <a:close/>
              </a:path>
            </a:pathLst>
          </a:custGeom>
          <a:blipFill>
            <a:blip r:embed="rId2"/>
            <a:stretch>
              <a:fillRect l="0" t="0" r="0" b="0"/>
            </a:stretch>
          </a:blipFill>
        </p:spPr>
      </p:sp>
      <p:sp>
        <p:nvSpPr>
          <p:cNvPr name="TextBox 3" id="3"/>
          <p:cNvSpPr txBox="true"/>
          <p:nvPr/>
        </p:nvSpPr>
        <p:spPr>
          <a:xfrm rot="0">
            <a:off x="481775" y="440515"/>
            <a:ext cx="16571060" cy="1754634"/>
          </a:xfrm>
          <a:prstGeom prst="rect">
            <a:avLst/>
          </a:prstGeom>
        </p:spPr>
        <p:txBody>
          <a:bodyPr anchor="t" rtlCol="false" tIns="0" lIns="0" bIns="0" rIns="0">
            <a:spAutoFit/>
          </a:bodyPr>
          <a:lstStyle/>
          <a:p>
            <a:pPr algn="just">
              <a:lnSpc>
                <a:spcPts val="13489"/>
              </a:lnSpc>
            </a:pPr>
            <a:r>
              <a:rPr lang="en-US" sz="12490" b="true">
                <a:solidFill>
                  <a:srgbClr val="FFFFFF"/>
                </a:solidFill>
                <a:latin typeface="DM Sans Bold"/>
                <a:ea typeface="DM Sans Bold"/>
                <a:cs typeface="DM Sans Bold"/>
                <a:sym typeface="DM Sans Bold"/>
              </a:rPr>
              <a:t>Goals and Objectives</a:t>
            </a:r>
          </a:p>
        </p:txBody>
      </p:sp>
      <p:sp>
        <p:nvSpPr>
          <p:cNvPr name="TextBox 4" id="4"/>
          <p:cNvSpPr txBox="true"/>
          <p:nvPr/>
        </p:nvSpPr>
        <p:spPr>
          <a:xfrm rot="0">
            <a:off x="1897243" y="2233250"/>
            <a:ext cx="14211856" cy="7775195"/>
          </a:xfrm>
          <a:prstGeom prst="rect">
            <a:avLst/>
          </a:prstGeom>
        </p:spPr>
        <p:txBody>
          <a:bodyPr anchor="t" rtlCol="false" tIns="0" lIns="0" bIns="0" rIns="0">
            <a:spAutoFit/>
          </a:bodyPr>
          <a:lstStyle/>
          <a:p>
            <a:pPr algn="just" marL="597255" indent="-298627" lvl="1">
              <a:lnSpc>
                <a:spcPts val="2987"/>
              </a:lnSpc>
              <a:buFont typeface="Arial"/>
              <a:buChar char="•"/>
            </a:pPr>
            <a:r>
              <a:rPr lang="en-US" sz="2766">
                <a:solidFill>
                  <a:srgbClr val="FFFFFF"/>
                </a:solidFill>
                <a:latin typeface="DM Sans"/>
                <a:ea typeface="DM Sans"/>
                <a:cs typeface="DM Sans"/>
                <a:sym typeface="DM Sans"/>
              </a:rPr>
              <a:t>Analyze network structure by detecting communities, clusters, and isolated components.</a:t>
            </a:r>
          </a:p>
          <a:p>
            <a:pPr algn="just">
              <a:lnSpc>
                <a:spcPts val="2987"/>
              </a:lnSpc>
            </a:pPr>
          </a:p>
          <a:p>
            <a:pPr algn="just" marL="597255" indent="-298627" lvl="1">
              <a:lnSpc>
                <a:spcPts val="2987"/>
              </a:lnSpc>
              <a:buFont typeface="Arial"/>
              <a:buChar char="•"/>
            </a:pPr>
            <a:r>
              <a:rPr lang="en-US" sz="2766">
                <a:solidFill>
                  <a:srgbClr val="FFFFFF"/>
                </a:solidFill>
                <a:latin typeface="DM Sans"/>
                <a:ea typeface="DM Sans"/>
                <a:cs typeface="DM Sans"/>
                <a:sym typeface="DM Sans"/>
              </a:rPr>
              <a:t>Identify influential nodes using Betweenness Centrality to understand control points in information flow.</a:t>
            </a:r>
          </a:p>
          <a:p>
            <a:pPr algn="just">
              <a:lnSpc>
                <a:spcPts val="2987"/>
              </a:lnSpc>
            </a:pPr>
          </a:p>
          <a:p>
            <a:pPr algn="just" marL="597255" indent="-298627" lvl="1">
              <a:lnSpc>
                <a:spcPts val="2987"/>
              </a:lnSpc>
              <a:buFont typeface="Arial"/>
              <a:buChar char="•"/>
            </a:pPr>
            <a:r>
              <a:rPr lang="en-US" sz="2766">
                <a:solidFill>
                  <a:srgbClr val="FFFFFF"/>
                </a:solidFill>
                <a:latin typeface="DM Sans"/>
                <a:ea typeface="DM Sans"/>
                <a:cs typeface="DM Sans"/>
                <a:sym typeface="DM Sans"/>
              </a:rPr>
              <a:t>Interpret relationship semantics through weighted edges representing tie strength and domain similarity.</a:t>
            </a:r>
          </a:p>
          <a:p>
            <a:pPr algn="just">
              <a:lnSpc>
                <a:spcPts val="2987"/>
              </a:lnSpc>
            </a:pPr>
          </a:p>
          <a:p>
            <a:pPr algn="just" marL="597255" indent="-298627" lvl="1">
              <a:lnSpc>
                <a:spcPts val="2987"/>
              </a:lnSpc>
              <a:buFont typeface="Arial"/>
              <a:buChar char="•"/>
            </a:pPr>
            <a:r>
              <a:rPr lang="en-US" sz="2766">
                <a:solidFill>
                  <a:srgbClr val="FFFFFF"/>
                </a:solidFill>
                <a:latin typeface="DM Sans"/>
                <a:ea typeface="DM Sans"/>
                <a:cs typeface="DM Sans"/>
                <a:sym typeface="DM Sans"/>
              </a:rPr>
              <a:t>Provide intelligent local recommendations based on proximity, semantic scoring, and influence metrics.</a:t>
            </a:r>
          </a:p>
          <a:p>
            <a:pPr algn="just">
              <a:lnSpc>
                <a:spcPts val="2987"/>
              </a:lnSpc>
            </a:pPr>
          </a:p>
          <a:p>
            <a:pPr algn="just" marL="597255" indent="-298627" lvl="1">
              <a:lnSpc>
                <a:spcPts val="2987"/>
              </a:lnSpc>
              <a:buFont typeface="Arial"/>
              <a:buChar char="•"/>
            </a:pPr>
            <a:r>
              <a:rPr lang="en-US" sz="2766">
                <a:solidFill>
                  <a:srgbClr val="FFFFFF"/>
                </a:solidFill>
                <a:latin typeface="DM Sans"/>
                <a:ea typeface="DM Sans"/>
                <a:cs typeface="DM Sans"/>
                <a:sym typeface="DM Sans"/>
              </a:rPr>
              <a:t>Suggest high-impact cross-community bridges to reduce fragmentation and strengthen global connectivity.</a:t>
            </a:r>
          </a:p>
          <a:p>
            <a:pPr algn="just">
              <a:lnSpc>
                <a:spcPts val="2987"/>
              </a:lnSpc>
            </a:pPr>
          </a:p>
          <a:p>
            <a:pPr algn="just" marL="597255" indent="-298627" lvl="1">
              <a:lnSpc>
                <a:spcPts val="2987"/>
              </a:lnSpc>
              <a:buFont typeface="Arial"/>
              <a:buChar char="•"/>
            </a:pPr>
            <a:r>
              <a:rPr lang="en-US" sz="2766">
                <a:solidFill>
                  <a:srgbClr val="FFFFFF"/>
                </a:solidFill>
                <a:latin typeface="DM Sans"/>
                <a:ea typeface="DM Sans"/>
                <a:cs typeface="DM Sans"/>
                <a:sym typeface="DM Sans"/>
              </a:rPr>
              <a:t>Simulate information spread to measure cost and efficiency before and after bridging.</a:t>
            </a:r>
          </a:p>
          <a:p>
            <a:pPr algn="just">
              <a:lnSpc>
                <a:spcPts val="2987"/>
              </a:lnSpc>
            </a:pPr>
          </a:p>
          <a:p>
            <a:pPr algn="just" marL="597255" indent="-298627" lvl="1">
              <a:lnSpc>
                <a:spcPts val="2987"/>
              </a:lnSpc>
              <a:buFont typeface="Arial"/>
              <a:buChar char="•"/>
            </a:pPr>
            <a:r>
              <a:rPr lang="en-US" sz="2766">
                <a:solidFill>
                  <a:srgbClr val="FFFFFF"/>
                </a:solidFill>
                <a:latin typeface="DM Sans"/>
                <a:ea typeface="DM Sans"/>
                <a:cs typeface="DM Sans"/>
                <a:sym typeface="DM Sans"/>
              </a:rPr>
              <a:t>Enable real-time insights and visualization of communities, influence, edge weights, and recommended connections.</a:t>
            </a:r>
          </a:p>
          <a:p>
            <a:pPr algn="just">
              <a:lnSpc>
                <a:spcPts val="2987"/>
              </a:lnSpc>
            </a:pPr>
          </a:p>
        </p:txBody>
      </p:sp>
      <p:grpSp>
        <p:nvGrpSpPr>
          <p:cNvPr name="Group 5" id="5"/>
          <p:cNvGrpSpPr/>
          <p:nvPr/>
        </p:nvGrpSpPr>
        <p:grpSpPr>
          <a:xfrm rot="0">
            <a:off x="16463639" y="8692852"/>
            <a:ext cx="793472" cy="787812"/>
            <a:chOff x="0" y="0"/>
            <a:chExt cx="289003" cy="286941"/>
          </a:xfrm>
        </p:grpSpPr>
        <p:sp>
          <p:nvSpPr>
            <p:cNvPr name="Freeform 6" id="6"/>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FFFFFF"/>
              </a:solidFill>
              <a:prstDash val="solid"/>
              <a:round/>
            </a:ln>
          </p:spPr>
        </p:sp>
        <p:sp>
          <p:nvSpPr>
            <p:cNvPr name="TextBox 7" id="7"/>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400000">
            <a:off x="16735331" y="8904285"/>
            <a:ext cx="270061" cy="364947"/>
          </a:xfrm>
          <a:custGeom>
            <a:avLst/>
            <a:gdLst/>
            <a:ahLst/>
            <a:cxnLst/>
            <a:rect r="r" b="b" t="t" l="l"/>
            <a:pathLst>
              <a:path h="364947" w="270061">
                <a:moveTo>
                  <a:pt x="0" y="0"/>
                </a:moveTo>
                <a:lnTo>
                  <a:pt x="270061" y="0"/>
                </a:lnTo>
                <a:lnTo>
                  <a:pt x="270061" y="364947"/>
                </a:lnTo>
                <a:lnTo>
                  <a:pt x="0" y="3649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9" id="9"/>
          <p:cNvGrpSpPr/>
          <p:nvPr/>
        </p:nvGrpSpPr>
        <p:grpSpPr>
          <a:xfrm rot="5400000">
            <a:off x="-5577566" y="3938936"/>
            <a:ext cx="9272490" cy="6058108"/>
            <a:chOff x="0" y="0"/>
            <a:chExt cx="2442137" cy="1595551"/>
          </a:xfrm>
        </p:grpSpPr>
        <p:sp>
          <p:nvSpPr>
            <p:cNvPr name="Freeform 10" id="10"/>
            <p:cNvSpPr/>
            <p:nvPr/>
          </p:nvSpPr>
          <p:spPr>
            <a:xfrm flipH="false" flipV="false" rot="0">
              <a:off x="0" y="0"/>
              <a:ext cx="2442137" cy="1595551"/>
            </a:xfrm>
            <a:custGeom>
              <a:avLst/>
              <a:gdLst/>
              <a:ahLst/>
              <a:cxnLst/>
              <a:rect r="r" b="b" t="t" l="l"/>
              <a:pathLst>
                <a:path h="1595551" w="2442137">
                  <a:moveTo>
                    <a:pt x="13359" y="0"/>
                  </a:moveTo>
                  <a:lnTo>
                    <a:pt x="2428778" y="0"/>
                  </a:lnTo>
                  <a:cubicBezTo>
                    <a:pt x="2432321" y="0"/>
                    <a:pt x="2435719" y="1407"/>
                    <a:pt x="2438225" y="3913"/>
                  </a:cubicBezTo>
                  <a:cubicBezTo>
                    <a:pt x="2440730" y="6418"/>
                    <a:pt x="2442137" y="9816"/>
                    <a:pt x="2442137" y="13359"/>
                  </a:cubicBezTo>
                  <a:lnTo>
                    <a:pt x="2442137" y="1582192"/>
                  </a:lnTo>
                  <a:cubicBezTo>
                    <a:pt x="2442137" y="1589570"/>
                    <a:pt x="2436156" y="1595551"/>
                    <a:pt x="2428778" y="1595551"/>
                  </a:cubicBezTo>
                  <a:lnTo>
                    <a:pt x="13359" y="1595551"/>
                  </a:lnTo>
                  <a:cubicBezTo>
                    <a:pt x="5981" y="1595551"/>
                    <a:pt x="0" y="1589570"/>
                    <a:pt x="0" y="1582192"/>
                  </a:cubicBezTo>
                  <a:lnTo>
                    <a:pt x="0" y="13359"/>
                  </a:lnTo>
                  <a:cubicBezTo>
                    <a:pt x="0" y="5981"/>
                    <a:pt x="5981" y="0"/>
                    <a:pt x="13359" y="0"/>
                  </a:cubicBezTo>
                  <a:close/>
                </a:path>
              </a:pathLst>
            </a:custGeom>
            <a:solidFill>
              <a:srgbClr val="00C9FF"/>
            </a:solidFill>
          </p:spPr>
        </p:sp>
        <p:sp>
          <p:nvSpPr>
            <p:cNvPr name="TextBox 11" id="11"/>
            <p:cNvSpPr txBox="true"/>
            <p:nvPr/>
          </p:nvSpPr>
          <p:spPr>
            <a:xfrm>
              <a:off x="0" y="19050"/>
              <a:ext cx="2442137" cy="1576501"/>
            </a:xfrm>
            <a:prstGeom prst="rect">
              <a:avLst/>
            </a:prstGeom>
          </p:spPr>
          <p:txBody>
            <a:bodyPr anchor="ctr" rtlCol="false" tIns="50800" lIns="50800" bIns="50800" rIns="50800"/>
            <a:lstStyle/>
            <a:p>
              <a:pPr algn="ctr">
                <a:lnSpc>
                  <a:spcPts val="2616"/>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12623055" y="4546708"/>
            <a:ext cx="9272490" cy="6058108"/>
            <a:chOff x="0" y="0"/>
            <a:chExt cx="2442137" cy="1595551"/>
          </a:xfrm>
        </p:grpSpPr>
        <p:sp>
          <p:nvSpPr>
            <p:cNvPr name="Freeform 3" id="3"/>
            <p:cNvSpPr/>
            <p:nvPr/>
          </p:nvSpPr>
          <p:spPr>
            <a:xfrm flipH="false" flipV="false" rot="0">
              <a:off x="0" y="0"/>
              <a:ext cx="2442137" cy="1595551"/>
            </a:xfrm>
            <a:custGeom>
              <a:avLst/>
              <a:gdLst/>
              <a:ahLst/>
              <a:cxnLst/>
              <a:rect r="r" b="b" t="t" l="l"/>
              <a:pathLst>
                <a:path h="1595551" w="2442137">
                  <a:moveTo>
                    <a:pt x="13359" y="0"/>
                  </a:moveTo>
                  <a:lnTo>
                    <a:pt x="2428778" y="0"/>
                  </a:lnTo>
                  <a:cubicBezTo>
                    <a:pt x="2432321" y="0"/>
                    <a:pt x="2435719" y="1407"/>
                    <a:pt x="2438225" y="3913"/>
                  </a:cubicBezTo>
                  <a:cubicBezTo>
                    <a:pt x="2440730" y="6418"/>
                    <a:pt x="2442137" y="9816"/>
                    <a:pt x="2442137" y="13359"/>
                  </a:cubicBezTo>
                  <a:lnTo>
                    <a:pt x="2442137" y="1582192"/>
                  </a:lnTo>
                  <a:cubicBezTo>
                    <a:pt x="2442137" y="1589570"/>
                    <a:pt x="2436156" y="1595551"/>
                    <a:pt x="2428778" y="1595551"/>
                  </a:cubicBezTo>
                  <a:lnTo>
                    <a:pt x="13359" y="1595551"/>
                  </a:lnTo>
                  <a:cubicBezTo>
                    <a:pt x="5981" y="1595551"/>
                    <a:pt x="0" y="1589570"/>
                    <a:pt x="0" y="1582192"/>
                  </a:cubicBezTo>
                  <a:lnTo>
                    <a:pt x="0" y="13359"/>
                  </a:lnTo>
                  <a:cubicBezTo>
                    <a:pt x="0" y="5981"/>
                    <a:pt x="5981" y="0"/>
                    <a:pt x="13359" y="0"/>
                  </a:cubicBezTo>
                  <a:close/>
                </a:path>
              </a:pathLst>
            </a:custGeom>
            <a:solidFill>
              <a:srgbClr val="00C9FF"/>
            </a:solidFill>
          </p:spPr>
        </p:sp>
        <p:sp>
          <p:nvSpPr>
            <p:cNvPr name="TextBox 4" id="4"/>
            <p:cNvSpPr txBox="true"/>
            <p:nvPr/>
          </p:nvSpPr>
          <p:spPr>
            <a:xfrm>
              <a:off x="0" y="19050"/>
              <a:ext cx="2442137" cy="1576501"/>
            </a:xfrm>
            <a:prstGeom prst="rect">
              <a:avLst/>
            </a:prstGeom>
          </p:spPr>
          <p:txBody>
            <a:bodyPr anchor="ctr" rtlCol="false" tIns="50800" lIns="50800" bIns="50800" rIns="50800"/>
            <a:lstStyle/>
            <a:p>
              <a:pPr algn="ctr">
                <a:lnSpc>
                  <a:spcPts val="2616"/>
                </a:lnSpc>
              </a:pPr>
            </a:p>
          </p:txBody>
        </p:sp>
      </p:grpSp>
      <p:sp>
        <p:nvSpPr>
          <p:cNvPr name="Freeform 5" id="5"/>
          <p:cNvSpPr/>
          <p:nvPr/>
        </p:nvSpPr>
        <p:spPr>
          <a:xfrm flipH="false" flipV="false" rot="1583666">
            <a:off x="-5604751" y="-4557266"/>
            <a:ext cx="13476753" cy="15142419"/>
          </a:xfrm>
          <a:custGeom>
            <a:avLst/>
            <a:gdLst/>
            <a:ahLst/>
            <a:cxnLst/>
            <a:rect r="r" b="b" t="t" l="l"/>
            <a:pathLst>
              <a:path h="15142419" w="13476753">
                <a:moveTo>
                  <a:pt x="0" y="0"/>
                </a:moveTo>
                <a:lnTo>
                  <a:pt x="13476753" y="0"/>
                </a:lnTo>
                <a:lnTo>
                  <a:pt x="13476753" y="15142420"/>
                </a:lnTo>
                <a:lnTo>
                  <a:pt x="0" y="15142420"/>
                </a:lnTo>
                <a:lnTo>
                  <a:pt x="0" y="0"/>
                </a:lnTo>
                <a:close/>
              </a:path>
            </a:pathLst>
          </a:custGeom>
          <a:blipFill>
            <a:blip r:embed="rId2"/>
            <a:stretch>
              <a:fillRect l="0" t="0" r="0" b="0"/>
            </a:stretch>
          </a:blipFill>
        </p:spPr>
      </p:sp>
      <p:sp>
        <p:nvSpPr>
          <p:cNvPr name="TextBox 6" id="6"/>
          <p:cNvSpPr txBox="true"/>
          <p:nvPr/>
        </p:nvSpPr>
        <p:spPr>
          <a:xfrm rot="0">
            <a:off x="518165" y="152400"/>
            <a:ext cx="13478910" cy="1989584"/>
          </a:xfrm>
          <a:prstGeom prst="rect">
            <a:avLst/>
          </a:prstGeom>
        </p:spPr>
        <p:txBody>
          <a:bodyPr anchor="t" rtlCol="false" tIns="0" lIns="0" bIns="0" rIns="0">
            <a:spAutoFit/>
          </a:bodyPr>
          <a:lstStyle/>
          <a:p>
            <a:pPr algn="just">
              <a:lnSpc>
                <a:spcPts val="15227"/>
              </a:lnSpc>
            </a:pPr>
            <a:r>
              <a:rPr lang="en-US" sz="14099" b="true">
                <a:solidFill>
                  <a:srgbClr val="FFFFFF"/>
                </a:solidFill>
                <a:latin typeface="DM Sans Bold"/>
                <a:ea typeface="DM Sans Bold"/>
                <a:cs typeface="DM Sans Bold"/>
                <a:sym typeface="DM Sans Bold"/>
              </a:rPr>
              <a:t>Code Overview</a:t>
            </a:r>
          </a:p>
        </p:txBody>
      </p:sp>
      <p:sp>
        <p:nvSpPr>
          <p:cNvPr name="TextBox 7" id="7"/>
          <p:cNvSpPr txBox="true"/>
          <p:nvPr/>
        </p:nvSpPr>
        <p:spPr>
          <a:xfrm rot="0">
            <a:off x="518165" y="2747926"/>
            <a:ext cx="7207860" cy="2975859"/>
          </a:xfrm>
          <a:prstGeom prst="rect">
            <a:avLst/>
          </a:prstGeom>
        </p:spPr>
        <p:txBody>
          <a:bodyPr anchor="t" rtlCol="false" tIns="0" lIns="0" bIns="0" rIns="0">
            <a:spAutoFit/>
          </a:bodyPr>
          <a:lstStyle/>
          <a:p>
            <a:pPr algn="just">
              <a:lnSpc>
                <a:spcPts val="2987"/>
              </a:lnSpc>
            </a:pPr>
            <a:r>
              <a:rPr lang="en-US" sz="2766">
                <a:solidFill>
                  <a:srgbClr val="FFFFFF"/>
                </a:solidFill>
                <a:latin typeface="DM Sans"/>
                <a:ea typeface="DM Sans"/>
                <a:cs typeface="DM Sans"/>
                <a:sym typeface="DM Sans"/>
              </a:rPr>
              <a:t>1. addEdge(u, v, w)</a:t>
            </a:r>
          </a:p>
          <a:p>
            <a:pPr algn="just">
              <a:lnSpc>
                <a:spcPts val="2987"/>
              </a:lnSpc>
            </a:pPr>
            <a:r>
              <a:rPr lang="en-US" sz="2766">
                <a:solidFill>
                  <a:srgbClr val="FFFFFF"/>
                </a:solidFill>
                <a:latin typeface="DM Sans"/>
                <a:ea typeface="DM Sans"/>
                <a:cs typeface="DM Sans"/>
                <a:sym typeface="DM Sans"/>
              </a:rPr>
              <a:t>Adds an edge between nodes u and v with weight w.</a:t>
            </a:r>
          </a:p>
          <a:p>
            <a:pPr algn="just">
              <a:lnSpc>
                <a:spcPts val="2987"/>
              </a:lnSpc>
            </a:pPr>
            <a:r>
              <a:rPr lang="en-US" sz="2766">
                <a:solidFill>
                  <a:srgbClr val="FFFFFF"/>
                </a:solidFill>
                <a:latin typeface="DM Sans"/>
                <a:ea typeface="DM Sans"/>
                <a:cs typeface="DM Sans"/>
                <a:sym typeface="DM Sans"/>
              </a:rPr>
              <a:t> If the graph is undirected, the edge is added in both directions.</a:t>
            </a:r>
          </a:p>
          <a:p>
            <a:pPr algn="just">
              <a:lnSpc>
                <a:spcPts val="2987"/>
              </a:lnSpc>
            </a:pPr>
            <a:r>
              <a:rPr lang="en-US" sz="2766">
                <a:solidFill>
                  <a:srgbClr val="FFFFFF"/>
                </a:solidFill>
                <a:latin typeface="DM Sans"/>
                <a:ea typeface="DM Sans"/>
                <a:cs typeface="DM Sans"/>
                <a:sym typeface="DM Sans"/>
              </a:rPr>
              <a:t> Used to construct the network from the dataset.</a:t>
            </a:r>
          </a:p>
          <a:p>
            <a:pPr algn="just">
              <a:lnSpc>
                <a:spcPts val="2987"/>
              </a:lnSpc>
            </a:pPr>
          </a:p>
        </p:txBody>
      </p:sp>
      <p:grpSp>
        <p:nvGrpSpPr>
          <p:cNvPr name="Group 8" id="8"/>
          <p:cNvGrpSpPr/>
          <p:nvPr/>
        </p:nvGrpSpPr>
        <p:grpSpPr>
          <a:xfrm rot="0">
            <a:off x="16465828" y="8470488"/>
            <a:ext cx="793472" cy="787812"/>
            <a:chOff x="0" y="0"/>
            <a:chExt cx="289003" cy="286941"/>
          </a:xfrm>
        </p:grpSpPr>
        <p:sp>
          <p:nvSpPr>
            <p:cNvPr name="Freeform 9" id="9"/>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sp>
        <p:sp>
          <p:nvSpPr>
            <p:cNvPr name="TextBox 10" id="10"/>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9417015">
            <a:off x="13746763" y="-4777973"/>
            <a:ext cx="6616522" cy="7434294"/>
          </a:xfrm>
          <a:custGeom>
            <a:avLst/>
            <a:gdLst/>
            <a:ahLst/>
            <a:cxnLst/>
            <a:rect r="r" b="b" t="t" l="l"/>
            <a:pathLst>
              <a:path h="7434294" w="6616522">
                <a:moveTo>
                  <a:pt x="0" y="0"/>
                </a:moveTo>
                <a:lnTo>
                  <a:pt x="6616522" y="0"/>
                </a:lnTo>
                <a:lnTo>
                  <a:pt x="6616522" y="7434295"/>
                </a:lnTo>
                <a:lnTo>
                  <a:pt x="0" y="7434295"/>
                </a:lnTo>
                <a:lnTo>
                  <a:pt x="0" y="0"/>
                </a:lnTo>
                <a:close/>
              </a:path>
            </a:pathLst>
          </a:custGeom>
          <a:blipFill>
            <a:blip r:embed="rId2"/>
            <a:stretch>
              <a:fillRect l="0" t="0" r="0" b="0"/>
            </a:stretch>
          </a:blipFill>
        </p:spPr>
      </p:sp>
      <p:sp>
        <p:nvSpPr>
          <p:cNvPr name="TextBox 13" id="13"/>
          <p:cNvSpPr txBox="true"/>
          <p:nvPr/>
        </p:nvSpPr>
        <p:spPr>
          <a:xfrm rot="0">
            <a:off x="315575" y="2161034"/>
            <a:ext cx="7207860" cy="338330"/>
          </a:xfrm>
          <a:prstGeom prst="rect">
            <a:avLst/>
          </a:prstGeom>
        </p:spPr>
        <p:txBody>
          <a:bodyPr anchor="t" rtlCol="false" tIns="0" lIns="0" bIns="0" rIns="0">
            <a:spAutoFit/>
          </a:bodyPr>
          <a:lstStyle/>
          <a:p>
            <a:pPr algn="ctr">
              <a:lnSpc>
                <a:spcPts val="2616"/>
              </a:lnSpc>
              <a:spcBef>
                <a:spcPct val="0"/>
              </a:spcBef>
            </a:pPr>
            <a:r>
              <a:rPr lang="en-US" b="true" sz="2400">
                <a:solidFill>
                  <a:srgbClr val="FFFFFF"/>
                </a:solidFill>
                <a:latin typeface="DM Sans Bold"/>
                <a:ea typeface="DM Sans Bold"/>
                <a:cs typeface="DM Sans Bold"/>
                <a:sym typeface="DM Sans Bold"/>
              </a:rPr>
              <a:t>SOME MAJOR FUNCTIONS  IN OUR PROJECT</a:t>
            </a:r>
          </a:p>
        </p:txBody>
      </p:sp>
      <p:sp>
        <p:nvSpPr>
          <p:cNvPr name="TextBox 14" id="14"/>
          <p:cNvSpPr txBox="true"/>
          <p:nvPr/>
        </p:nvSpPr>
        <p:spPr>
          <a:xfrm rot="0">
            <a:off x="3552395" y="5886622"/>
            <a:ext cx="7410450" cy="3378200"/>
          </a:xfrm>
          <a:prstGeom prst="rect">
            <a:avLst/>
          </a:prstGeom>
        </p:spPr>
        <p:txBody>
          <a:bodyPr anchor="t" rtlCol="false" tIns="0" lIns="0" bIns="0" rIns="0">
            <a:spAutoFit/>
          </a:bodyPr>
          <a:lstStyle/>
          <a:p>
            <a:pPr algn="l">
              <a:lnSpc>
                <a:spcPts val="3850"/>
              </a:lnSpc>
            </a:pPr>
            <a:r>
              <a:rPr lang="en-US" sz="2750">
                <a:solidFill>
                  <a:srgbClr val="FFFFFF"/>
                </a:solidFill>
                <a:latin typeface="DM Sans"/>
                <a:ea typeface="DM Sans"/>
                <a:cs typeface="DM Sans"/>
                <a:sym typeface="DM Sans"/>
              </a:rPr>
              <a:t>2. CommunityDetection()</a:t>
            </a:r>
          </a:p>
          <a:p>
            <a:pPr algn="l">
              <a:lnSpc>
                <a:spcPts val="3850"/>
              </a:lnSpc>
            </a:pPr>
            <a:r>
              <a:rPr lang="en-US" sz="2750">
                <a:solidFill>
                  <a:srgbClr val="FFFFFF"/>
                </a:solidFill>
                <a:latin typeface="DM Sans"/>
                <a:ea typeface="DM Sans"/>
                <a:cs typeface="DM Sans"/>
                <a:sym typeface="DM Sans"/>
              </a:rPr>
              <a:t>Finds all connected components (communities) using DFS.</a:t>
            </a:r>
          </a:p>
          <a:p>
            <a:pPr algn="l">
              <a:lnSpc>
                <a:spcPts val="3850"/>
              </a:lnSpc>
            </a:pPr>
            <a:r>
              <a:rPr lang="en-US" sz="2750">
                <a:solidFill>
                  <a:srgbClr val="FFFFFF"/>
                </a:solidFill>
                <a:latin typeface="DM Sans"/>
                <a:ea typeface="DM Sans"/>
                <a:cs typeface="DM Sans"/>
                <a:sym typeface="DM Sans"/>
              </a:rPr>
              <a:t> Each community groups nodes that are reachable from one another.</a:t>
            </a:r>
          </a:p>
          <a:p>
            <a:pPr algn="l">
              <a:lnSpc>
                <a:spcPts val="3850"/>
              </a:lnSpc>
            </a:pPr>
            <a:r>
              <a:rPr lang="en-US" sz="2750">
                <a:solidFill>
                  <a:srgbClr val="FFFFFF"/>
                </a:solidFill>
                <a:latin typeface="DM Sans"/>
                <a:ea typeface="DM Sans"/>
                <a:cs typeface="DM Sans"/>
                <a:sym typeface="DM Sans"/>
              </a:rPr>
              <a:t> Outputs results to communities.csv.</a:t>
            </a:r>
          </a:p>
          <a:p>
            <a:pPr algn="l">
              <a:lnSpc>
                <a:spcPts val="385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12623055" y="4546708"/>
            <a:ext cx="9272490" cy="6058108"/>
            <a:chOff x="0" y="0"/>
            <a:chExt cx="2442137" cy="1595551"/>
          </a:xfrm>
        </p:grpSpPr>
        <p:sp>
          <p:nvSpPr>
            <p:cNvPr name="Freeform 3" id="3"/>
            <p:cNvSpPr/>
            <p:nvPr/>
          </p:nvSpPr>
          <p:spPr>
            <a:xfrm flipH="false" flipV="false" rot="0">
              <a:off x="0" y="0"/>
              <a:ext cx="2442137" cy="1595551"/>
            </a:xfrm>
            <a:custGeom>
              <a:avLst/>
              <a:gdLst/>
              <a:ahLst/>
              <a:cxnLst/>
              <a:rect r="r" b="b" t="t" l="l"/>
              <a:pathLst>
                <a:path h="1595551" w="2442137">
                  <a:moveTo>
                    <a:pt x="13359" y="0"/>
                  </a:moveTo>
                  <a:lnTo>
                    <a:pt x="2428778" y="0"/>
                  </a:lnTo>
                  <a:cubicBezTo>
                    <a:pt x="2432321" y="0"/>
                    <a:pt x="2435719" y="1407"/>
                    <a:pt x="2438225" y="3913"/>
                  </a:cubicBezTo>
                  <a:cubicBezTo>
                    <a:pt x="2440730" y="6418"/>
                    <a:pt x="2442137" y="9816"/>
                    <a:pt x="2442137" y="13359"/>
                  </a:cubicBezTo>
                  <a:lnTo>
                    <a:pt x="2442137" y="1582192"/>
                  </a:lnTo>
                  <a:cubicBezTo>
                    <a:pt x="2442137" y="1589570"/>
                    <a:pt x="2436156" y="1595551"/>
                    <a:pt x="2428778" y="1595551"/>
                  </a:cubicBezTo>
                  <a:lnTo>
                    <a:pt x="13359" y="1595551"/>
                  </a:lnTo>
                  <a:cubicBezTo>
                    <a:pt x="5981" y="1595551"/>
                    <a:pt x="0" y="1589570"/>
                    <a:pt x="0" y="1582192"/>
                  </a:cubicBezTo>
                  <a:lnTo>
                    <a:pt x="0" y="13359"/>
                  </a:lnTo>
                  <a:cubicBezTo>
                    <a:pt x="0" y="5981"/>
                    <a:pt x="5981" y="0"/>
                    <a:pt x="13359" y="0"/>
                  </a:cubicBezTo>
                  <a:close/>
                </a:path>
              </a:pathLst>
            </a:custGeom>
            <a:solidFill>
              <a:srgbClr val="00C9FF"/>
            </a:solidFill>
          </p:spPr>
        </p:sp>
        <p:sp>
          <p:nvSpPr>
            <p:cNvPr name="TextBox 4" id="4"/>
            <p:cNvSpPr txBox="true"/>
            <p:nvPr/>
          </p:nvSpPr>
          <p:spPr>
            <a:xfrm>
              <a:off x="0" y="19050"/>
              <a:ext cx="2442137" cy="1576501"/>
            </a:xfrm>
            <a:prstGeom prst="rect">
              <a:avLst/>
            </a:prstGeom>
          </p:spPr>
          <p:txBody>
            <a:bodyPr anchor="ctr" rtlCol="false" tIns="50800" lIns="50800" bIns="50800" rIns="50800"/>
            <a:lstStyle/>
            <a:p>
              <a:pPr algn="ctr">
                <a:lnSpc>
                  <a:spcPts val="2616"/>
                </a:lnSpc>
              </a:pPr>
            </a:p>
          </p:txBody>
        </p:sp>
      </p:grpSp>
      <p:sp>
        <p:nvSpPr>
          <p:cNvPr name="Freeform 5" id="5"/>
          <p:cNvSpPr/>
          <p:nvPr/>
        </p:nvSpPr>
        <p:spPr>
          <a:xfrm flipH="false" flipV="false" rot="1583666">
            <a:off x="-5604751" y="-4557266"/>
            <a:ext cx="13476753" cy="15142419"/>
          </a:xfrm>
          <a:custGeom>
            <a:avLst/>
            <a:gdLst/>
            <a:ahLst/>
            <a:cxnLst/>
            <a:rect r="r" b="b" t="t" l="l"/>
            <a:pathLst>
              <a:path h="15142419" w="13476753">
                <a:moveTo>
                  <a:pt x="0" y="0"/>
                </a:moveTo>
                <a:lnTo>
                  <a:pt x="13476753" y="0"/>
                </a:lnTo>
                <a:lnTo>
                  <a:pt x="13476753" y="15142420"/>
                </a:lnTo>
                <a:lnTo>
                  <a:pt x="0" y="15142420"/>
                </a:lnTo>
                <a:lnTo>
                  <a:pt x="0" y="0"/>
                </a:lnTo>
                <a:close/>
              </a:path>
            </a:pathLst>
          </a:custGeom>
          <a:blipFill>
            <a:blip r:embed="rId2"/>
            <a:stretch>
              <a:fillRect l="0" t="0" r="0" b="0"/>
            </a:stretch>
          </a:blipFill>
        </p:spPr>
      </p:sp>
      <p:sp>
        <p:nvSpPr>
          <p:cNvPr name="TextBox 6" id="6"/>
          <p:cNvSpPr txBox="true"/>
          <p:nvPr/>
        </p:nvSpPr>
        <p:spPr>
          <a:xfrm rot="0">
            <a:off x="518165" y="152400"/>
            <a:ext cx="13478910" cy="1989584"/>
          </a:xfrm>
          <a:prstGeom prst="rect">
            <a:avLst/>
          </a:prstGeom>
        </p:spPr>
        <p:txBody>
          <a:bodyPr anchor="t" rtlCol="false" tIns="0" lIns="0" bIns="0" rIns="0">
            <a:spAutoFit/>
          </a:bodyPr>
          <a:lstStyle/>
          <a:p>
            <a:pPr algn="just">
              <a:lnSpc>
                <a:spcPts val="15227"/>
              </a:lnSpc>
            </a:pPr>
            <a:r>
              <a:rPr lang="en-US" sz="14099" b="true">
                <a:solidFill>
                  <a:srgbClr val="FFFFFF"/>
                </a:solidFill>
                <a:latin typeface="DM Sans Bold"/>
                <a:ea typeface="DM Sans Bold"/>
                <a:cs typeface="DM Sans Bold"/>
                <a:sym typeface="DM Sans Bold"/>
              </a:rPr>
              <a:t>Code Overview</a:t>
            </a:r>
          </a:p>
        </p:txBody>
      </p:sp>
      <p:sp>
        <p:nvSpPr>
          <p:cNvPr name="TextBox 7" id="7"/>
          <p:cNvSpPr txBox="true"/>
          <p:nvPr/>
        </p:nvSpPr>
        <p:spPr>
          <a:xfrm rot="0">
            <a:off x="518165" y="2185968"/>
            <a:ext cx="7207860" cy="2975859"/>
          </a:xfrm>
          <a:prstGeom prst="rect">
            <a:avLst/>
          </a:prstGeom>
        </p:spPr>
        <p:txBody>
          <a:bodyPr anchor="t" rtlCol="false" tIns="0" lIns="0" bIns="0" rIns="0">
            <a:spAutoFit/>
          </a:bodyPr>
          <a:lstStyle/>
          <a:p>
            <a:pPr algn="just">
              <a:lnSpc>
                <a:spcPts val="2987"/>
              </a:lnSpc>
            </a:pPr>
            <a:r>
              <a:rPr lang="en-US" sz="2766">
                <a:solidFill>
                  <a:srgbClr val="FFFFFF"/>
                </a:solidFill>
                <a:latin typeface="DM Sans"/>
                <a:ea typeface="DM Sans"/>
                <a:cs typeface="DM Sans"/>
                <a:sym typeface="DM Sans"/>
              </a:rPr>
              <a:t>3. betweennessCentrality()</a:t>
            </a:r>
          </a:p>
          <a:p>
            <a:pPr algn="just">
              <a:lnSpc>
                <a:spcPts val="2987"/>
              </a:lnSpc>
            </a:pPr>
            <a:r>
              <a:rPr lang="en-US" sz="2766">
                <a:solidFill>
                  <a:srgbClr val="FFFFFF"/>
                </a:solidFill>
                <a:latin typeface="DM Sans"/>
                <a:ea typeface="DM Sans"/>
                <a:cs typeface="DM Sans"/>
                <a:sym typeface="DM Sans"/>
              </a:rPr>
              <a:t>Computes Betweenness Centrality using the Brandes Algorithm.</a:t>
            </a:r>
          </a:p>
          <a:p>
            <a:pPr algn="just">
              <a:lnSpc>
                <a:spcPts val="2987"/>
              </a:lnSpc>
            </a:pPr>
            <a:r>
              <a:rPr lang="en-US" sz="2766">
                <a:solidFill>
                  <a:srgbClr val="FFFFFF"/>
                </a:solidFill>
                <a:latin typeface="DM Sans"/>
                <a:ea typeface="DM Sans"/>
                <a:cs typeface="DM Sans"/>
                <a:sym typeface="DM Sans"/>
              </a:rPr>
              <a:t> Identifies nodes that act as intermediaries in shortest paths.</a:t>
            </a:r>
          </a:p>
          <a:p>
            <a:pPr algn="just">
              <a:lnSpc>
                <a:spcPts val="2987"/>
              </a:lnSpc>
            </a:pPr>
            <a:r>
              <a:rPr lang="en-US" sz="2766">
                <a:solidFill>
                  <a:srgbClr val="FFFFFF"/>
                </a:solidFill>
                <a:latin typeface="DM Sans"/>
                <a:ea typeface="DM Sans"/>
                <a:cs typeface="DM Sans"/>
                <a:sym typeface="DM Sans"/>
              </a:rPr>
              <a:t> Results are normalized and stored in centrality.csv.</a:t>
            </a:r>
          </a:p>
          <a:p>
            <a:pPr algn="just">
              <a:lnSpc>
                <a:spcPts val="2987"/>
              </a:lnSpc>
            </a:pPr>
          </a:p>
        </p:txBody>
      </p:sp>
      <p:grpSp>
        <p:nvGrpSpPr>
          <p:cNvPr name="Group 8" id="8"/>
          <p:cNvGrpSpPr/>
          <p:nvPr/>
        </p:nvGrpSpPr>
        <p:grpSpPr>
          <a:xfrm rot="0">
            <a:off x="16465828" y="8470488"/>
            <a:ext cx="793472" cy="787812"/>
            <a:chOff x="0" y="0"/>
            <a:chExt cx="289003" cy="286941"/>
          </a:xfrm>
        </p:grpSpPr>
        <p:sp>
          <p:nvSpPr>
            <p:cNvPr name="Freeform 9" id="9"/>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sp>
        <p:sp>
          <p:nvSpPr>
            <p:cNvPr name="TextBox 10" id="10"/>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9417015">
            <a:off x="13746763" y="-4777973"/>
            <a:ext cx="6616522" cy="7434294"/>
          </a:xfrm>
          <a:custGeom>
            <a:avLst/>
            <a:gdLst/>
            <a:ahLst/>
            <a:cxnLst/>
            <a:rect r="r" b="b" t="t" l="l"/>
            <a:pathLst>
              <a:path h="7434294" w="6616522">
                <a:moveTo>
                  <a:pt x="0" y="0"/>
                </a:moveTo>
                <a:lnTo>
                  <a:pt x="6616522" y="0"/>
                </a:lnTo>
                <a:lnTo>
                  <a:pt x="6616522" y="7434295"/>
                </a:lnTo>
                <a:lnTo>
                  <a:pt x="0" y="7434295"/>
                </a:lnTo>
                <a:lnTo>
                  <a:pt x="0" y="0"/>
                </a:lnTo>
                <a:close/>
              </a:path>
            </a:pathLst>
          </a:custGeom>
          <a:blipFill>
            <a:blip r:embed="rId2"/>
            <a:stretch>
              <a:fillRect l="0" t="0" r="0" b="0"/>
            </a:stretch>
          </a:blipFill>
        </p:spPr>
      </p:sp>
      <p:sp>
        <p:nvSpPr>
          <p:cNvPr name="TextBox 13" id="13"/>
          <p:cNvSpPr txBox="true"/>
          <p:nvPr/>
        </p:nvSpPr>
        <p:spPr>
          <a:xfrm rot="0">
            <a:off x="2989644" y="5092288"/>
            <a:ext cx="7410450" cy="3378200"/>
          </a:xfrm>
          <a:prstGeom prst="rect">
            <a:avLst/>
          </a:prstGeom>
        </p:spPr>
        <p:txBody>
          <a:bodyPr anchor="t" rtlCol="false" tIns="0" lIns="0" bIns="0" rIns="0">
            <a:spAutoFit/>
          </a:bodyPr>
          <a:lstStyle/>
          <a:p>
            <a:pPr algn="l">
              <a:lnSpc>
                <a:spcPts val="3850"/>
              </a:lnSpc>
            </a:pPr>
            <a:r>
              <a:rPr lang="en-US" sz="2750">
                <a:solidFill>
                  <a:srgbClr val="FFFFFF"/>
                </a:solidFill>
                <a:latin typeface="DM Sans"/>
                <a:ea typeface="DM Sans"/>
                <a:cs typeface="DM Sans"/>
                <a:sym typeface="DM Sans"/>
              </a:rPr>
              <a:t>4. dijkstra(src)</a:t>
            </a:r>
          </a:p>
          <a:p>
            <a:pPr algn="l">
              <a:lnSpc>
                <a:spcPts val="3850"/>
              </a:lnSpc>
            </a:pPr>
            <a:r>
              <a:rPr lang="en-US" sz="2750">
                <a:solidFill>
                  <a:srgbClr val="FFFFFF"/>
                </a:solidFill>
                <a:latin typeface="DM Sans"/>
                <a:ea typeface="DM Sans"/>
                <a:cs typeface="DM Sans"/>
                <a:sym typeface="DM Sans"/>
              </a:rPr>
              <a:t>Runs weighted Dijkstra to compute shortest-path distances from a source node.</a:t>
            </a:r>
          </a:p>
          <a:p>
            <a:pPr algn="l">
              <a:lnSpc>
                <a:spcPts val="3850"/>
              </a:lnSpc>
            </a:pPr>
            <a:r>
              <a:rPr lang="en-US" sz="2750">
                <a:solidFill>
                  <a:srgbClr val="FFFFFF"/>
                </a:solidFill>
                <a:latin typeface="DM Sans"/>
                <a:ea typeface="DM Sans"/>
                <a:cs typeface="DM Sans"/>
                <a:sym typeface="DM Sans"/>
              </a:rPr>
              <a:t> Uses 1 / weight as the effective distance.</a:t>
            </a:r>
          </a:p>
          <a:p>
            <a:pPr algn="l">
              <a:lnSpc>
                <a:spcPts val="3850"/>
              </a:lnSpc>
            </a:pPr>
            <a:r>
              <a:rPr lang="en-US" sz="2750">
                <a:solidFill>
                  <a:srgbClr val="FFFFFF"/>
                </a:solidFill>
                <a:latin typeface="DM Sans"/>
                <a:ea typeface="DM Sans"/>
                <a:cs typeface="DM Sans"/>
                <a:sym typeface="DM Sans"/>
              </a:rPr>
              <a:t> Used to calculate proximity scores for recommendations.</a:t>
            </a:r>
          </a:p>
          <a:p>
            <a:pPr algn="l">
              <a:lnSpc>
                <a:spcPts val="385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12623055" y="4546708"/>
            <a:ext cx="9272490" cy="6058108"/>
            <a:chOff x="0" y="0"/>
            <a:chExt cx="2442137" cy="1595551"/>
          </a:xfrm>
        </p:grpSpPr>
        <p:sp>
          <p:nvSpPr>
            <p:cNvPr name="Freeform 3" id="3"/>
            <p:cNvSpPr/>
            <p:nvPr/>
          </p:nvSpPr>
          <p:spPr>
            <a:xfrm flipH="false" flipV="false" rot="0">
              <a:off x="0" y="0"/>
              <a:ext cx="2442137" cy="1595551"/>
            </a:xfrm>
            <a:custGeom>
              <a:avLst/>
              <a:gdLst/>
              <a:ahLst/>
              <a:cxnLst/>
              <a:rect r="r" b="b" t="t" l="l"/>
              <a:pathLst>
                <a:path h="1595551" w="2442137">
                  <a:moveTo>
                    <a:pt x="13359" y="0"/>
                  </a:moveTo>
                  <a:lnTo>
                    <a:pt x="2428778" y="0"/>
                  </a:lnTo>
                  <a:cubicBezTo>
                    <a:pt x="2432321" y="0"/>
                    <a:pt x="2435719" y="1407"/>
                    <a:pt x="2438225" y="3913"/>
                  </a:cubicBezTo>
                  <a:cubicBezTo>
                    <a:pt x="2440730" y="6418"/>
                    <a:pt x="2442137" y="9816"/>
                    <a:pt x="2442137" y="13359"/>
                  </a:cubicBezTo>
                  <a:lnTo>
                    <a:pt x="2442137" y="1582192"/>
                  </a:lnTo>
                  <a:cubicBezTo>
                    <a:pt x="2442137" y="1589570"/>
                    <a:pt x="2436156" y="1595551"/>
                    <a:pt x="2428778" y="1595551"/>
                  </a:cubicBezTo>
                  <a:lnTo>
                    <a:pt x="13359" y="1595551"/>
                  </a:lnTo>
                  <a:cubicBezTo>
                    <a:pt x="5981" y="1595551"/>
                    <a:pt x="0" y="1589570"/>
                    <a:pt x="0" y="1582192"/>
                  </a:cubicBezTo>
                  <a:lnTo>
                    <a:pt x="0" y="13359"/>
                  </a:lnTo>
                  <a:cubicBezTo>
                    <a:pt x="0" y="5981"/>
                    <a:pt x="5981" y="0"/>
                    <a:pt x="13359" y="0"/>
                  </a:cubicBezTo>
                  <a:close/>
                </a:path>
              </a:pathLst>
            </a:custGeom>
            <a:solidFill>
              <a:srgbClr val="00C9FF"/>
            </a:solidFill>
          </p:spPr>
        </p:sp>
        <p:sp>
          <p:nvSpPr>
            <p:cNvPr name="TextBox 4" id="4"/>
            <p:cNvSpPr txBox="true"/>
            <p:nvPr/>
          </p:nvSpPr>
          <p:spPr>
            <a:xfrm>
              <a:off x="0" y="19050"/>
              <a:ext cx="2442137" cy="1576501"/>
            </a:xfrm>
            <a:prstGeom prst="rect">
              <a:avLst/>
            </a:prstGeom>
          </p:spPr>
          <p:txBody>
            <a:bodyPr anchor="ctr" rtlCol="false" tIns="50800" lIns="50800" bIns="50800" rIns="50800"/>
            <a:lstStyle/>
            <a:p>
              <a:pPr algn="ctr">
                <a:lnSpc>
                  <a:spcPts val="2616"/>
                </a:lnSpc>
              </a:pPr>
            </a:p>
          </p:txBody>
        </p:sp>
      </p:grpSp>
      <p:sp>
        <p:nvSpPr>
          <p:cNvPr name="Freeform 5" id="5"/>
          <p:cNvSpPr/>
          <p:nvPr/>
        </p:nvSpPr>
        <p:spPr>
          <a:xfrm flipH="false" flipV="false" rot="1583666">
            <a:off x="-5604751" y="-4557266"/>
            <a:ext cx="13476753" cy="15142419"/>
          </a:xfrm>
          <a:custGeom>
            <a:avLst/>
            <a:gdLst/>
            <a:ahLst/>
            <a:cxnLst/>
            <a:rect r="r" b="b" t="t" l="l"/>
            <a:pathLst>
              <a:path h="15142419" w="13476753">
                <a:moveTo>
                  <a:pt x="0" y="0"/>
                </a:moveTo>
                <a:lnTo>
                  <a:pt x="13476753" y="0"/>
                </a:lnTo>
                <a:lnTo>
                  <a:pt x="13476753" y="15142420"/>
                </a:lnTo>
                <a:lnTo>
                  <a:pt x="0" y="15142420"/>
                </a:lnTo>
                <a:lnTo>
                  <a:pt x="0" y="0"/>
                </a:lnTo>
                <a:close/>
              </a:path>
            </a:pathLst>
          </a:custGeom>
          <a:blipFill>
            <a:blip r:embed="rId2"/>
            <a:stretch>
              <a:fillRect l="0" t="0" r="0" b="0"/>
            </a:stretch>
          </a:blipFill>
        </p:spPr>
      </p:sp>
      <p:sp>
        <p:nvSpPr>
          <p:cNvPr name="TextBox 6" id="6"/>
          <p:cNvSpPr txBox="true"/>
          <p:nvPr/>
        </p:nvSpPr>
        <p:spPr>
          <a:xfrm rot="0">
            <a:off x="518165" y="152400"/>
            <a:ext cx="13478910" cy="1989584"/>
          </a:xfrm>
          <a:prstGeom prst="rect">
            <a:avLst/>
          </a:prstGeom>
        </p:spPr>
        <p:txBody>
          <a:bodyPr anchor="t" rtlCol="false" tIns="0" lIns="0" bIns="0" rIns="0">
            <a:spAutoFit/>
          </a:bodyPr>
          <a:lstStyle/>
          <a:p>
            <a:pPr algn="just">
              <a:lnSpc>
                <a:spcPts val="15227"/>
              </a:lnSpc>
            </a:pPr>
            <a:r>
              <a:rPr lang="en-US" sz="14099" b="true">
                <a:solidFill>
                  <a:srgbClr val="FFFFFF"/>
                </a:solidFill>
                <a:latin typeface="DM Sans Bold"/>
                <a:ea typeface="DM Sans Bold"/>
                <a:cs typeface="DM Sans Bold"/>
                <a:sym typeface="DM Sans Bold"/>
              </a:rPr>
              <a:t>Code Overview</a:t>
            </a:r>
          </a:p>
        </p:txBody>
      </p:sp>
      <p:sp>
        <p:nvSpPr>
          <p:cNvPr name="TextBox 7" id="7"/>
          <p:cNvSpPr txBox="true"/>
          <p:nvPr/>
        </p:nvSpPr>
        <p:spPr>
          <a:xfrm rot="0">
            <a:off x="518165" y="2180084"/>
            <a:ext cx="7207860" cy="4090284"/>
          </a:xfrm>
          <a:prstGeom prst="rect">
            <a:avLst/>
          </a:prstGeom>
        </p:spPr>
        <p:txBody>
          <a:bodyPr anchor="t" rtlCol="false" tIns="0" lIns="0" bIns="0" rIns="0">
            <a:spAutoFit/>
          </a:bodyPr>
          <a:lstStyle/>
          <a:p>
            <a:pPr algn="just">
              <a:lnSpc>
                <a:spcPts val="2987"/>
              </a:lnSpc>
            </a:pPr>
            <a:r>
              <a:rPr lang="en-US" sz="2766">
                <a:solidFill>
                  <a:srgbClr val="FFFFFF"/>
                </a:solidFill>
                <a:latin typeface="DM Sans"/>
                <a:ea typeface="DM Sans"/>
                <a:cs typeface="DM Sans"/>
                <a:sym typeface="DM Sans"/>
              </a:rPr>
              <a:t>5. Recommedation(u)</a:t>
            </a:r>
          </a:p>
          <a:p>
            <a:pPr algn="just">
              <a:lnSpc>
                <a:spcPts val="2987"/>
              </a:lnSpc>
            </a:pPr>
            <a:r>
              <a:rPr lang="en-US" sz="2766">
                <a:solidFill>
                  <a:srgbClr val="FFFFFF"/>
                </a:solidFill>
                <a:latin typeface="DM Sans"/>
                <a:ea typeface="DM Sans"/>
                <a:cs typeface="DM Sans"/>
                <a:sym typeface="DM Sans"/>
              </a:rPr>
              <a:t>Generates local recommendations for node u.</a:t>
            </a:r>
          </a:p>
          <a:p>
            <a:pPr algn="just">
              <a:lnSpc>
                <a:spcPts val="2987"/>
              </a:lnSpc>
            </a:pPr>
            <a:r>
              <a:rPr lang="en-US" sz="2766">
                <a:solidFill>
                  <a:srgbClr val="FFFFFF"/>
                </a:solidFill>
                <a:latin typeface="DM Sans"/>
                <a:ea typeface="DM Sans"/>
                <a:cs typeface="DM Sans"/>
                <a:sym typeface="DM Sans"/>
              </a:rPr>
              <a:t> Uses multi-factor scoring:</a:t>
            </a:r>
          </a:p>
          <a:p>
            <a:pPr algn="just" marL="597254" indent="-298627" lvl="1">
              <a:lnSpc>
                <a:spcPts val="2987"/>
              </a:lnSpc>
              <a:buFont typeface="Arial"/>
              <a:buChar char="•"/>
            </a:pPr>
            <a:r>
              <a:rPr lang="en-US" sz="2766">
                <a:solidFill>
                  <a:srgbClr val="FFFFFF"/>
                </a:solidFill>
                <a:latin typeface="DM Sans"/>
                <a:ea typeface="DM Sans"/>
                <a:cs typeface="DM Sans"/>
                <a:sym typeface="DM Sans"/>
              </a:rPr>
              <a:t>Domain similarity</a:t>
            </a:r>
          </a:p>
          <a:p>
            <a:pPr algn="just" marL="597254" indent="-298627" lvl="1">
              <a:lnSpc>
                <a:spcPts val="2987"/>
              </a:lnSpc>
              <a:buFont typeface="Arial"/>
              <a:buChar char="•"/>
            </a:pPr>
            <a:r>
              <a:rPr lang="en-US" sz="2766">
                <a:solidFill>
                  <a:srgbClr val="FFFFFF"/>
                </a:solidFill>
                <a:latin typeface="DM Sans"/>
                <a:ea typeface="DM Sans"/>
                <a:cs typeface="DM Sans"/>
                <a:sym typeface="DM Sans"/>
              </a:rPr>
              <a:t>Proximity (via Dijkstra)</a:t>
            </a:r>
          </a:p>
          <a:p>
            <a:pPr algn="just" marL="597254" indent="-298627" lvl="1">
              <a:lnSpc>
                <a:spcPts val="2987"/>
              </a:lnSpc>
              <a:buFont typeface="Arial"/>
              <a:buChar char="•"/>
            </a:pPr>
            <a:r>
              <a:rPr lang="en-US" sz="2766">
                <a:solidFill>
                  <a:srgbClr val="FFFFFF"/>
                </a:solidFill>
                <a:latin typeface="DM Sans"/>
                <a:ea typeface="DM Sans"/>
                <a:cs typeface="DM Sans"/>
                <a:sym typeface="DM Sans"/>
              </a:rPr>
              <a:t>Strength factor</a:t>
            </a:r>
          </a:p>
          <a:p>
            <a:pPr algn="just" marL="597254" indent="-298627" lvl="1">
              <a:lnSpc>
                <a:spcPts val="2987"/>
              </a:lnSpc>
              <a:buFont typeface="Arial"/>
              <a:buChar char="•"/>
            </a:pPr>
            <a:r>
              <a:rPr lang="en-US" sz="2766">
                <a:solidFill>
                  <a:srgbClr val="FFFFFF"/>
                </a:solidFill>
                <a:latin typeface="DM Sans"/>
                <a:ea typeface="DM Sans"/>
                <a:cs typeface="DM Sans"/>
                <a:sym typeface="DM Sans"/>
              </a:rPr>
              <a:t>Normalized BC</a:t>
            </a:r>
          </a:p>
          <a:p>
            <a:pPr algn="just" marL="597254" indent="-298627" lvl="1">
              <a:lnSpc>
                <a:spcPts val="2987"/>
              </a:lnSpc>
              <a:buFont typeface="Arial"/>
              <a:buChar char="•"/>
            </a:pPr>
            <a:r>
              <a:rPr lang="en-US" sz="2766">
                <a:solidFill>
                  <a:srgbClr val="FFFFFF"/>
                </a:solidFill>
                <a:latin typeface="DM Sans"/>
                <a:ea typeface="DM Sans"/>
                <a:cs typeface="DM Sans"/>
                <a:sym typeface="DM Sans"/>
              </a:rPr>
              <a:t> Outputs the top recommended nodes to recommedation.csv.</a:t>
            </a:r>
          </a:p>
          <a:p>
            <a:pPr algn="just">
              <a:lnSpc>
                <a:spcPts val="2987"/>
              </a:lnSpc>
            </a:pPr>
          </a:p>
        </p:txBody>
      </p:sp>
      <p:grpSp>
        <p:nvGrpSpPr>
          <p:cNvPr name="Group 8" id="8"/>
          <p:cNvGrpSpPr/>
          <p:nvPr/>
        </p:nvGrpSpPr>
        <p:grpSpPr>
          <a:xfrm rot="0">
            <a:off x="16465828" y="8470488"/>
            <a:ext cx="793472" cy="787812"/>
            <a:chOff x="0" y="0"/>
            <a:chExt cx="289003" cy="286941"/>
          </a:xfrm>
        </p:grpSpPr>
        <p:sp>
          <p:nvSpPr>
            <p:cNvPr name="Freeform 9" id="9"/>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sp>
        <p:sp>
          <p:nvSpPr>
            <p:cNvPr name="TextBox 10" id="10"/>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9417015">
            <a:off x="13746763" y="-4777973"/>
            <a:ext cx="6616522" cy="7434294"/>
          </a:xfrm>
          <a:custGeom>
            <a:avLst/>
            <a:gdLst/>
            <a:ahLst/>
            <a:cxnLst/>
            <a:rect r="r" b="b" t="t" l="l"/>
            <a:pathLst>
              <a:path h="7434294" w="6616522">
                <a:moveTo>
                  <a:pt x="0" y="0"/>
                </a:moveTo>
                <a:lnTo>
                  <a:pt x="6616522" y="0"/>
                </a:lnTo>
                <a:lnTo>
                  <a:pt x="6616522" y="7434295"/>
                </a:lnTo>
                <a:lnTo>
                  <a:pt x="0" y="7434295"/>
                </a:lnTo>
                <a:lnTo>
                  <a:pt x="0" y="0"/>
                </a:lnTo>
                <a:close/>
              </a:path>
            </a:pathLst>
          </a:custGeom>
          <a:blipFill>
            <a:blip r:embed="rId2"/>
            <a:stretch>
              <a:fillRect l="0" t="0" r="0" b="0"/>
            </a:stretch>
          </a:blipFill>
        </p:spPr>
      </p:sp>
      <p:sp>
        <p:nvSpPr>
          <p:cNvPr name="TextBox 13" id="13"/>
          <p:cNvSpPr txBox="true"/>
          <p:nvPr/>
        </p:nvSpPr>
        <p:spPr>
          <a:xfrm rot="0">
            <a:off x="4020800" y="6222744"/>
            <a:ext cx="7410450" cy="3863975"/>
          </a:xfrm>
          <a:prstGeom prst="rect">
            <a:avLst/>
          </a:prstGeom>
        </p:spPr>
        <p:txBody>
          <a:bodyPr anchor="t" rtlCol="false" tIns="0" lIns="0" bIns="0" rIns="0">
            <a:spAutoFit/>
          </a:bodyPr>
          <a:lstStyle/>
          <a:p>
            <a:pPr algn="l">
              <a:lnSpc>
                <a:spcPts val="3850"/>
              </a:lnSpc>
            </a:pPr>
            <a:r>
              <a:rPr lang="en-US" sz="2750">
                <a:solidFill>
                  <a:srgbClr val="FFFFFF"/>
                </a:solidFill>
                <a:latin typeface="DM Sans"/>
                <a:ea typeface="DM Sans"/>
                <a:cs typeface="DM Sans"/>
                <a:sym typeface="DM Sans"/>
              </a:rPr>
              <a:t>6. GlobalBridgeRecommedation()</a:t>
            </a:r>
          </a:p>
          <a:p>
            <a:pPr algn="l">
              <a:lnSpc>
                <a:spcPts val="3850"/>
              </a:lnSpc>
            </a:pPr>
            <a:r>
              <a:rPr lang="en-US" sz="2750">
                <a:solidFill>
                  <a:srgbClr val="FFFFFF"/>
                </a:solidFill>
                <a:latin typeface="DM Sans"/>
                <a:ea typeface="DM Sans"/>
                <a:cs typeface="DM Sans"/>
                <a:sym typeface="DM Sans"/>
              </a:rPr>
              <a:t>Generates candidate pairs for cross-community bridges.</a:t>
            </a:r>
          </a:p>
          <a:p>
            <a:pPr algn="l">
              <a:lnSpc>
                <a:spcPts val="3850"/>
              </a:lnSpc>
            </a:pPr>
            <a:r>
              <a:rPr lang="en-US" sz="2750">
                <a:solidFill>
                  <a:srgbClr val="FFFFFF"/>
                </a:solidFill>
                <a:latin typeface="DM Sans"/>
                <a:ea typeface="DM Sans"/>
                <a:cs typeface="DM Sans"/>
                <a:sym typeface="DM Sans"/>
              </a:rPr>
              <a:t> Uses heuristic:</a:t>
            </a:r>
          </a:p>
          <a:p>
            <a:pPr algn="l">
              <a:lnSpc>
                <a:spcPts val="3850"/>
              </a:lnSpc>
            </a:pPr>
            <a:r>
              <a:rPr lang="en-US" sz="2750">
                <a:solidFill>
                  <a:srgbClr val="FFFFFF"/>
                </a:solidFill>
                <a:latin typeface="DM Sans"/>
                <a:ea typeface="DM Sans"/>
                <a:cs typeface="DM Sans"/>
                <a:sym typeface="DM Sans"/>
              </a:rPr>
              <a:t>BC(A) × BC(B) × domain complementarity × strength balance</a:t>
            </a:r>
          </a:p>
          <a:p>
            <a:pPr algn="l">
              <a:lnSpc>
                <a:spcPts val="3850"/>
              </a:lnSpc>
            </a:pPr>
            <a:r>
              <a:rPr lang="en-US" sz="2750">
                <a:solidFill>
                  <a:srgbClr val="FFFFFF"/>
                </a:solidFill>
                <a:latin typeface="DM Sans"/>
                <a:ea typeface="DM Sans"/>
                <a:cs typeface="DM Sans"/>
                <a:sym typeface="DM Sans"/>
              </a:rPr>
              <a:t> Used as the global layer for optimization.</a:t>
            </a:r>
          </a:p>
          <a:p>
            <a:pPr algn="l">
              <a:lnSpc>
                <a:spcPts val="385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12623055" y="4546708"/>
            <a:ext cx="9272490" cy="6058108"/>
            <a:chOff x="0" y="0"/>
            <a:chExt cx="2442137" cy="1595551"/>
          </a:xfrm>
        </p:grpSpPr>
        <p:sp>
          <p:nvSpPr>
            <p:cNvPr name="Freeform 3" id="3"/>
            <p:cNvSpPr/>
            <p:nvPr/>
          </p:nvSpPr>
          <p:spPr>
            <a:xfrm flipH="false" flipV="false" rot="0">
              <a:off x="0" y="0"/>
              <a:ext cx="2442137" cy="1595551"/>
            </a:xfrm>
            <a:custGeom>
              <a:avLst/>
              <a:gdLst/>
              <a:ahLst/>
              <a:cxnLst/>
              <a:rect r="r" b="b" t="t" l="l"/>
              <a:pathLst>
                <a:path h="1595551" w="2442137">
                  <a:moveTo>
                    <a:pt x="13359" y="0"/>
                  </a:moveTo>
                  <a:lnTo>
                    <a:pt x="2428778" y="0"/>
                  </a:lnTo>
                  <a:cubicBezTo>
                    <a:pt x="2432321" y="0"/>
                    <a:pt x="2435719" y="1407"/>
                    <a:pt x="2438225" y="3913"/>
                  </a:cubicBezTo>
                  <a:cubicBezTo>
                    <a:pt x="2440730" y="6418"/>
                    <a:pt x="2442137" y="9816"/>
                    <a:pt x="2442137" y="13359"/>
                  </a:cubicBezTo>
                  <a:lnTo>
                    <a:pt x="2442137" y="1582192"/>
                  </a:lnTo>
                  <a:cubicBezTo>
                    <a:pt x="2442137" y="1589570"/>
                    <a:pt x="2436156" y="1595551"/>
                    <a:pt x="2428778" y="1595551"/>
                  </a:cubicBezTo>
                  <a:lnTo>
                    <a:pt x="13359" y="1595551"/>
                  </a:lnTo>
                  <a:cubicBezTo>
                    <a:pt x="5981" y="1595551"/>
                    <a:pt x="0" y="1589570"/>
                    <a:pt x="0" y="1582192"/>
                  </a:cubicBezTo>
                  <a:lnTo>
                    <a:pt x="0" y="13359"/>
                  </a:lnTo>
                  <a:cubicBezTo>
                    <a:pt x="0" y="5981"/>
                    <a:pt x="5981" y="0"/>
                    <a:pt x="13359" y="0"/>
                  </a:cubicBezTo>
                  <a:close/>
                </a:path>
              </a:pathLst>
            </a:custGeom>
            <a:solidFill>
              <a:srgbClr val="00C9FF"/>
            </a:solidFill>
          </p:spPr>
        </p:sp>
        <p:sp>
          <p:nvSpPr>
            <p:cNvPr name="TextBox 4" id="4"/>
            <p:cNvSpPr txBox="true"/>
            <p:nvPr/>
          </p:nvSpPr>
          <p:spPr>
            <a:xfrm>
              <a:off x="0" y="19050"/>
              <a:ext cx="2442137" cy="1576501"/>
            </a:xfrm>
            <a:prstGeom prst="rect">
              <a:avLst/>
            </a:prstGeom>
          </p:spPr>
          <p:txBody>
            <a:bodyPr anchor="ctr" rtlCol="false" tIns="50800" lIns="50800" bIns="50800" rIns="50800"/>
            <a:lstStyle/>
            <a:p>
              <a:pPr algn="ctr">
                <a:lnSpc>
                  <a:spcPts val="2616"/>
                </a:lnSpc>
              </a:pPr>
            </a:p>
          </p:txBody>
        </p:sp>
      </p:grpSp>
      <p:sp>
        <p:nvSpPr>
          <p:cNvPr name="Freeform 5" id="5"/>
          <p:cNvSpPr/>
          <p:nvPr/>
        </p:nvSpPr>
        <p:spPr>
          <a:xfrm flipH="false" flipV="false" rot="1583666">
            <a:off x="-5604751" y="-4557266"/>
            <a:ext cx="13476753" cy="15142419"/>
          </a:xfrm>
          <a:custGeom>
            <a:avLst/>
            <a:gdLst/>
            <a:ahLst/>
            <a:cxnLst/>
            <a:rect r="r" b="b" t="t" l="l"/>
            <a:pathLst>
              <a:path h="15142419" w="13476753">
                <a:moveTo>
                  <a:pt x="0" y="0"/>
                </a:moveTo>
                <a:lnTo>
                  <a:pt x="13476753" y="0"/>
                </a:lnTo>
                <a:lnTo>
                  <a:pt x="13476753" y="15142420"/>
                </a:lnTo>
                <a:lnTo>
                  <a:pt x="0" y="15142420"/>
                </a:lnTo>
                <a:lnTo>
                  <a:pt x="0" y="0"/>
                </a:lnTo>
                <a:close/>
              </a:path>
            </a:pathLst>
          </a:custGeom>
          <a:blipFill>
            <a:blip r:embed="rId2"/>
            <a:stretch>
              <a:fillRect l="0" t="0" r="0" b="0"/>
            </a:stretch>
          </a:blipFill>
        </p:spPr>
      </p:sp>
      <p:sp>
        <p:nvSpPr>
          <p:cNvPr name="TextBox 6" id="6"/>
          <p:cNvSpPr txBox="true"/>
          <p:nvPr/>
        </p:nvSpPr>
        <p:spPr>
          <a:xfrm rot="0">
            <a:off x="518165" y="152400"/>
            <a:ext cx="13478910" cy="1989584"/>
          </a:xfrm>
          <a:prstGeom prst="rect">
            <a:avLst/>
          </a:prstGeom>
        </p:spPr>
        <p:txBody>
          <a:bodyPr anchor="t" rtlCol="false" tIns="0" lIns="0" bIns="0" rIns="0">
            <a:spAutoFit/>
          </a:bodyPr>
          <a:lstStyle/>
          <a:p>
            <a:pPr algn="just">
              <a:lnSpc>
                <a:spcPts val="15227"/>
              </a:lnSpc>
            </a:pPr>
            <a:r>
              <a:rPr lang="en-US" sz="14099" b="true">
                <a:solidFill>
                  <a:srgbClr val="FFFFFF"/>
                </a:solidFill>
                <a:latin typeface="DM Sans Bold"/>
                <a:ea typeface="DM Sans Bold"/>
                <a:cs typeface="DM Sans Bold"/>
                <a:sym typeface="DM Sans Bold"/>
              </a:rPr>
              <a:t>Code Overview</a:t>
            </a:r>
          </a:p>
        </p:txBody>
      </p:sp>
      <p:sp>
        <p:nvSpPr>
          <p:cNvPr name="TextBox 7" id="7"/>
          <p:cNvSpPr txBox="true"/>
          <p:nvPr/>
        </p:nvSpPr>
        <p:spPr>
          <a:xfrm rot="0">
            <a:off x="518165" y="2185968"/>
            <a:ext cx="7207860" cy="2975859"/>
          </a:xfrm>
          <a:prstGeom prst="rect">
            <a:avLst/>
          </a:prstGeom>
        </p:spPr>
        <p:txBody>
          <a:bodyPr anchor="t" rtlCol="false" tIns="0" lIns="0" bIns="0" rIns="0">
            <a:spAutoFit/>
          </a:bodyPr>
          <a:lstStyle/>
          <a:p>
            <a:pPr algn="just">
              <a:lnSpc>
                <a:spcPts val="2987"/>
              </a:lnSpc>
            </a:pPr>
            <a:r>
              <a:rPr lang="en-US" sz="2766">
                <a:solidFill>
                  <a:srgbClr val="FFFFFF"/>
                </a:solidFill>
                <a:latin typeface="DM Sans"/>
                <a:ea typeface="DM Sans"/>
                <a:cs typeface="DM Sans"/>
                <a:sym typeface="DM Sans"/>
              </a:rPr>
              <a:t>7. BridgeRecommedation()</a:t>
            </a:r>
          </a:p>
          <a:p>
            <a:pPr algn="just">
              <a:lnSpc>
                <a:spcPts val="2987"/>
              </a:lnSpc>
            </a:pPr>
            <a:r>
              <a:rPr lang="en-US" sz="2766">
                <a:solidFill>
                  <a:srgbClr val="FFFFFF"/>
                </a:solidFill>
                <a:latin typeface="DM Sans"/>
                <a:ea typeface="DM Sans"/>
                <a:cs typeface="DM Sans"/>
                <a:sym typeface="DM Sans"/>
              </a:rPr>
              <a:t>Produces final ranked global bridge suggestions between communities.</a:t>
            </a:r>
          </a:p>
          <a:p>
            <a:pPr algn="just">
              <a:lnSpc>
                <a:spcPts val="2987"/>
              </a:lnSpc>
            </a:pPr>
            <a:r>
              <a:rPr lang="en-US" sz="2766">
                <a:solidFill>
                  <a:srgbClr val="FFFFFF"/>
                </a:solidFill>
                <a:latin typeface="DM Sans"/>
                <a:ea typeface="DM Sans"/>
                <a:cs typeface="DM Sans"/>
                <a:sym typeface="DM Sans"/>
              </a:rPr>
              <a:t> Combines global heuristics with local scoring factors.</a:t>
            </a:r>
          </a:p>
          <a:p>
            <a:pPr algn="just">
              <a:lnSpc>
                <a:spcPts val="2987"/>
              </a:lnSpc>
            </a:pPr>
            <a:r>
              <a:rPr lang="en-US" sz="2766">
                <a:solidFill>
                  <a:srgbClr val="FFFFFF"/>
                </a:solidFill>
                <a:latin typeface="DM Sans"/>
                <a:ea typeface="DM Sans"/>
                <a:cs typeface="DM Sans"/>
                <a:sym typeface="DM Sans"/>
              </a:rPr>
              <a:t> Outputs top bridge recommendations to bridgeRecommedation.csv</a:t>
            </a:r>
          </a:p>
          <a:p>
            <a:pPr algn="just">
              <a:lnSpc>
                <a:spcPts val="2987"/>
              </a:lnSpc>
            </a:pPr>
          </a:p>
        </p:txBody>
      </p:sp>
      <p:grpSp>
        <p:nvGrpSpPr>
          <p:cNvPr name="Group 8" id="8"/>
          <p:cNvGrpSpPr/>
          <p:nvPr/>
        </p:nvGrpSpPr>
        <p:grpSpPr>
          <a:xfrm rot="0">
            <a:off x="16465828" y="8470488"/>
            <a:ext cx="793472" cy="787812"/>
            <a:chOff x="0" y="0"/>
            <a:chExt cx="289003" cy="286941"/>
          </a:xfrm>
        </p:grpSpPr>
        <p:sp>
          <p:nvSpPr>
            <p:cNvPr name="Freeform 9" id="9"/>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sp>
        <p:sp>
          <p:nvSpPr>
            <p:cNvPr name="TextBox 10" id="10"/>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9417015">
            <a:off x="13746763" y="-4777973"/>
            <a:ext cx="6616522" cy="7434294"/>
          </a:xfrm>
          <a:custGeom>
            <a:avLst/>
            <a:gdLst/>
            <a:ahLst/>
            <a:cxnLst/>
            <a:rect r="r" b="b" t="t" l="l"/>
            <a:pathLst>
              <a:path h="7434294" w="6616522">
                <a:moveTo>
                  <a:pt x="0" y="0"/>
                </a:moveTo>
                <a:lnTo>
                  <a:pt x="6616522" y="0"/>
                </a:lnTo>
                <a:lnTo>
                  <a:pt x="6616522" y="7434295"/>
                </a:lnTo>
                <a:lnTo>
                  <a:pt x="0" y="7434295"/>
                </a:lnTo>
                <a:lnTo>
                  <a:pt x="0" y="0"/>
                </a:lnTo>
                <a:close/>
              </a:path>
            </a:pathLst>
          </a:custGeom>
          <a:blipFill>
            <a:blip r:embed="rId2"/>
            <a:stretch>
              <a:fillRect l="0" t="0" r="0" b="0"/>
            </a:stretch>
          </a:blipFill>
        </p:spPr>
      </p:sp>
      <p:sp>
        <p:nvSpPr>
          <p:cNvPr name="TextBox 13" id="13"/>
          <p:cNvSpPr txBox="true"/>
          <p:nvPr/>
        </p:nvSpPr>
        <p:spPr>
          <a:xfrm rot="0">
            <a:off x="3795699" y="5377074"/>
            <a:ext cx="7410450" cy="4349750"/>
          </a:xfrm>
          <a:prstGeom prst="rect">
            <a:avLst/>
          </a:prstGeom>
        </p:spPr>
        <p:txBody>
          <a:bodyPr anchor="t" rtlCol="false" tIns="0" lIns="0" bIns="0" rIns="0">
            <a:spAutoFit/>
          </a:bodyPr>
          <a:lstStyle/>
          <a:p>
            <a:pPr algn="l">
              <a:lnSpc>
                <a:spcPts val="3850"/>
              </a:lnSpc>
            </a:pPr>
            <a:r>
              <a:rPr lang="en-US" sz="2750">
                <a:solidFill>
                  <a:srgbClr val="FFFFFF"/>
                </a:solidFill>
                <a:latin typeface="DM Sans"/>
                <a:ea typeface="DM Sans"/>
                <a:cs typeface="DM Sans"/>
                <a:sym typeface="DM Sans"/>
              </a:rPr>
              <a:t>8. CostCalculation(startNode)</a:t>
            </a:r>
          </a:p>
          <a:p>
            <a:pPr algn="l">
              <a:lnSpc>
                <a:spcPts val="3850"/>
              </a:lnSpc>
            </a:pPr>
            <a:r>
              <a:rPr lang="en-US" sz="2750">
                <a:solidFill>
                  <a:srgbClr val="FFFFFF"/>
                </a:solidFill>
                <a:latin typeface="DM Sans"/>
                <a:ea typeface="DM Sans"/>
                <a:cs typeface="DM Sans"/>
                <a:sym typeface="DM Sans"/>
              </a:rPr>
              <a:t>Simulates information spread using a BFS-like propagation.</a:t>
            </a:r>
          </a:p>
          <a:p>
            <a:pPr algn="l">
              <a:lnSpc>
                <a:spcPts val="3850"/>
              </a:lnSpc>
            </a:pPr>
            <a:r>
              <a:rPr lang="en-US" sz="2750">
                <a:solidFill>
                  <a:srgbClr val="FFFFFF"/>
                </a:solidFill>
                <a:latin typeface="DM Sans"/>
                <a:ea typeface="DM Sans"/>
                <a:cs typeface="DM Sans"/>
                <a:sym typeface="DM Sans"/>
              </a:rPr>
              <a:t> Calculates total cost based on:</a:t>
            </a:r>
          </a:p>
          <a:p>
            <a:pPr algn="l" marL="593726" indent="-296863" lvl="1">
              <a:lnSpc>
                <a:spcPts val="3850"/>
              </a:lnSpc>
              <a:buFont typeface="Arial"/>
              <a:buChar char="•"/>
            </a:pPr>
            <a:r>
              <a:rPr lang="en-US" sz="2750">
                <a:solidFill>
                  <a:srgbClr val="FFFFFF"/>
                </a:solidFill>
                <a:latin typeface="DM Sans"/>
                <a:ea typeface="DM Sans"/>
                <a:cs typeface="DM Sans"/>
                <a:sym typeface="DM Sans"/>
              </a:rPr>
              <a:t>DEPLOY_COST</a:t>
            </a:r>
          </a:p>
          <a:p>
            <a:pPr algn="l" marL="593726" indent="-296863" lvl="1">
              <a:lnSpc>
                <a:spcPts val="3850"/>
              </a:lnSpc>
              <a:buFont typeface="Arial"/>
              <a:buChar char="•"/>
            </a:pPr>
            <a:r>
              <a:rPr lang="en-US" sz="2750">
                <a:solidFill>
                  <a:srgbClr val="FFFFFF"/>
                </a:solidFill>
                <a:latin typeface="DM Sans"/>
                <a:ea typeface="DM Sans"/>
                <a:cs typeface="DM Sans"/>
                <a:sym typeface="DM Sans"/>
              </a:rPr>
              <a:t>BASE_COST / weight for each edge</a:t>
            </a:r>
          </a:p>
          <a:p>
            <a:pPr algn="l" marL="593726" indent="-296863" lvl="1">
              <a:lnSpc>
                <a:spcPts val="3850"/>
              </a:lnSpc>
              <a:buFont typeface="Arial"/>
              <a:buChar char="•"/>
            </a:pPr>
            <a:r>
              <a:rPr lang="en-US" sz="2750">
                <a:solidFill>
                  <a:srgbClr val="FFFFFF"/>
                </a:solidFill>
                <a:latin typeface="DM Sans"/>
                <a:ea typeface="DM Sans"/>
                <a:cs typeface="DM Sans"/>
                <a:sym typeface="DM Sans"/>
              </a:rPr>
              <a:t> Used to measure efficiency of the network.</a:t>
            </a:r>
          </a:p>
          <a:p>
            <a:pPr algn="l">
              <a:lnSpc>
                <a:spcPts val="385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DAG4qngFkhQ</dc:identifier>
  <dcterms:modified xsi:type="dcterms:W3CDTF">2011-08-01T06:04:30Z</dcterms:modified>
  <cp:revision>1</cp:revision>
  <dc:title>Social Network Intelligence Engine (SNIE)-</dc:title>
</cp:coreProperties>
</file>